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handoutMasterIdLst>
    <p:handoutMasterId r:id="rId37"/>
  </p:handoutMasterIdLst>
  <p:sldIdLst>
    <p:sldId id="287" r:id="rId2"/>
    <p:sldId id="289" r:id="rId3"/>
    <p:sldId id="342" r:id="rId4"/>
    <p:sldId id="343" r:id="rId5"/>
    <p:sldId id="344" r:id="rId6"/>
    <p:sldId id="345" r:id="rId7"/>
    <p:sldId id="346" r:id="rId8"/>
    <p:sldId id="347" r:id="rId9"/>
    <p:sldId id="348" r:id="rId10"/>
    <p:sldId id="349" r:id="rId11"/>
    <p:sldId id="350" r:id="rId12"/>
    <p:sldId id="321" r:id="rId13"/>
    <p:sldId id="322" r:id="rId14"/>
    <p:sldId id="323" r:id="rId15"/>
    <p:sldId id="351" r:id="rId16"/>
    <p:sldId id="324" r:id="rId17"/>
    <p:sldId id="325" r:id="rId18"/>
    <p:sldId id="336" r:id="rId19"/>
    <p:sldId id="326" r:id="rId20"/>
    <p:sldId id="352" r:id="rId21"/>
    <p:sldId id="353" r:id="rId22"/>
    <p:sldId id="332" r:id="rId23"/>
    <p:sldId id="354" r:id="rId24"/>
    <p:sldId id="294" r:id="rId25"/>
    <p:sldId id="270" r:id="rId26"/>
    <p:sldId id="337" r:id="rId27"/>
    <p:sldId id="338" r:id="rId28"/>
    <p:sldId id="339" r:id="rId29"/>
    <p:sldId id="355" r:id="rId30"/>
    <p:sldId id="356" r:id="rId31"/>
    <p:sldId id="357" r:id="rId32"/>
    <p:sldId id="358" r:id="rId33"/>
    <p:sldId id="359" r:id="rId34"/>
    <p:sldId id="360" r:id="rId35"/>
  </p:sldIdLst>
  <p:sldSz cx="9144000" cy="5143500" type="screen16x9"/>
  <p:notesSz cx="6858000" cy="9144000"/>
  <p:custDataLst>
    <p:tags r:id="rId38"/>
  </p:custData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E77C569-6EF4-6040-981A-F86F85346705}">
          <p14:sldIdLst>
            <p14:sldId id="287"/>
            <p14:sldId id="289"/>
            <p14:sldId id="342"/>
            <p14:sldId id="343"/>
            <p14:sldId id="344"/>
            <p14:sldId id="345"/>
            <p14:sldId id="346"/>
            <p14:sldId id="347"/>
            <p14:sldId id="348"/>
            <p14:sldId id="349"/>
            <p14:sldId id="350"/>
            <p14:sldId id="321"/>
            <p14:sldId id="322"/>
            <p14:sldId id="323"/>
            <p14:sldId id="351"/>
            <p14:sldId id="324"/>
            <p14:sldId id="325"/>
            <p14:sldId id="336"/>
            <p14:sldId id="326"/>
            <p14:sldId id="352"/>
            <p14:sldId id="353"/>
            <p14:sldId id="332"/>
            <p14:sldId id="354"/>
            <p14:sldId id="294"/>
            <p14:sldId id="270"/>
            <p14:sldId id="337"/>
            <p14:sldId id="338"/>
            <p14:sldId id="339"/>
            <p14:sldId id="355"/>
            <p14:sldId id="356"/>
            <p14:sldId id="357"/>
            <p14:sldId id="358"/>
            <p14:sldId id="359"/>
            <p14:sldId id="36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lin Söderkvist" initials="MS" lastIdx="9" clrIdx="0">
    <p:extLst>
      <p:ext uri="{19B8F6BF-5375-455C-9EA6-DF929625EA0E}">
        <p15:presenceInfo xmlns:p15="http://schemas.microsoft.com/office/powerpoint/2012/main" userId="S-1-5-21-1948194976-2510558922-1916008050-1077383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32FF"/>
    <a:srgbClr val="848489"/>
    <a:srgbClr val="65656C"/>
    <a:srgbClr val="D02F80"/>
    <a:srgbClr val="1954A6"/>
    <a:srgbClr val="5E87C0"/>
    <a:srgbClr val="2191C4"/>
    <a:srgbClr val="D95999"/>
    <a:srgbClr val="62922E"/>
    <a:srgbClr val="AFC9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4389" autoAdjust="0"/>
    <p:restoredTop sz="96341" autoAdjust="0"/>
  </p:normalViewPr>
  <p:slideViewPr>
    <p:cSldViewPr snapToGrid="0">
      <p:cViewPr>
        <p:scale>
          <a:sx n="215" d="100"/>
          <a:sy n="215" d="100"/>
        </p:scale>
        <p:origin x="1160" y="2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85" d="100"/>
        <a:sy n="185" d="100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commentAuthors" Target="commentAuthor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gs" Target="tags/tag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huvud 1">
            <a:extLst>
              <a:ext uri="{FF2B5EF4-FFF2-40B4-BE49-F238E27FC236}">
                <a16:creationId xmlns:a16="http://schemas.microsoft.com/office/drawing/2014/main" id="{960A68EE-FC1D-154D-B0B2-8F10538CA11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Platshållare för datum 2">
            <a:extLst>
              <a:ext uri="{FF2B5EF4-FFF2-40B4-BE49-F238E27FC236}">
                <a16:creationId xmlns:a16="http://schemas.microsoft.com/office/drawing/2014/main" id="{24D638D7-DEA4-1247-A9EB-8982C7537D0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E482C1D7-B25D-44E6-A2D0-D10D1D9E6077}" type="datetimeFigureOut">
              <a:rPr lang="en-GB"/>
              <a:pPr>
                <a:defRPr/>
              </a:pPr>
              <a:t>02/05/2021</a:t>
            </a:fld>
            <a:endParaRPr lang="en-GB"/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BD4AEC7E-9E0A-F348-8BEB-360ABEA8525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56838CD8-B67A-DE4B-9D64-CF9FD9C9A62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D3538062-B7CA-4502-88E7-928089303C77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huvud 1">
            <a:extLst>
              <a:ext uri="{FF2B5EF4-FFF2-40B4-BE49-F238E27FC236}">
                <a16:creationId xmlns:a16="http://schemas.microsoft.com/office/drawing/2014/main" id="{253AAA87-6F70-2F43-9A3C-FA3D36237EF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sv-SE"/>
          </a:p>
        </p:txBody>
      </p:sp>
      <p:sp>
        <p:nvSpPr>
          <p:cNvPr id="3" name="Platshållare för datum 2">
            <a:extLst>
              <a:ext uri="{FF2B5EF4-FFF2-40B4-BE49-F238E27FC236}">
                <a16:creationId xmlns:a16="http://schemas.microsoft.com/office/drawing/2014/main" id="{65F49FED-13B4-B74A-AF1E-0B5D3706DE11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37D4C97F-02FF-434B-8EAA-0F723077CD05}" type="datetimeFigureOut">
              <a:rPr lang="sv-SE"/>
              <a:pPr>
                <a:defRPr/>
              </a:pPr>
              <a:t>2021-05-02</a:t>
            </a:fld>
            <a:endParaRPr lang="sv-SE"/>
          </a:p>
        </p:txBody>
      </p:sp>
      <p:sp>
        <p:nvSpPr>
          <p:cNvPr id="4" name="Platshållare för bildobjekt 3">
            <a:extLst>
              <a:ext uri="{FF2B5EF4-FFF2-40B4-BE49-F238E27FC236}">
                <a16:creationId xmlns:a16="http://schemas.microsoft.com/office/drawing/2014/main" id="{4730BF3B-6153-7140-AD57-ECE26CA8AB1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sv-SE" noProof="0"/>
          </a:p>
        </p:txBody>
      </p:sp>
      <p:sp>
        <p:nvSpPr>
          <p:cNvPr id="5" name="Platshållare för anteckningar 4">
            <a:extLst>
              <a:ext uri="{FF2B5EF4-FFF2-40B4-BE49-F238E27FC236}">
                <a16:creationId xmlns:a16="http://schemas.microsoft.com/office/drawing/2014/main" id="{5D978D40-EB87-4440-802D-12F96A066E2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v-SE" noProof="0"/>
              <a:t>Klicka här för att ändra format på bakgrundstexten</a:t>
            </a:r>
          </a:p>
          <a:p>
            <a:pPr lvl="1"/>
            <a:r>
              <a:rPr lang="sv-SE" noProof="0"/>
              <a:t>Nivå två</a:t>
            </a:r>
          </a:p>
          <a:p>
            <a:pPr lvl="2"/>
            <a:r>
              <a:rPr lang="sv-SE" noProof="0"/>
              <a:t>Nivå tre</a:t>
            </a:r>
          </a:p>
          <a:p>
            <a:pPr lvl="3"/>
            <a:r>
              <a:rPr lang="sv-SE" noProof="0"/>
              <a:t>Nivå fyra</a:t>
            </a:r>
          </a:p>
          <a:p>
            <a:pPr lvl="4"/>
            <a:r>
              <a:rPr lang="sv-SE" noProof="0"/>
              <a:t>Nivå fem</a:t>
            </a:r>
          </a:p>
        </p:txBody>
      </p:sp>
      <p:sp>
        <p:nvSpPr>
          <p:cNvPr id="6" name="Platshållare för sidfot 5">
            <a:extLst>
              <a:ext uri="{FF2B5EF4-FFF2-40B4-BE49-F238E27FC236}">
                <a16:creationId xmlns:a16="http://schemas.microsoft.com/office/drawing/2014/main" id="{EA429AAB-B1EE-6F47-B4D7-E30F7E497A5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sv-SE"/>
          </a:p>
        </p:txBody>
      </p:sp>
      <p:sp>
        <p:nvSpPr>
          <p:cNvPr id="7" name="Platshållare för bildnummer 6">
            <a:extLst>
              <a:ext uri="{FF2B5EF4-FFF2-40B4-BE49-F238E27FC236}">
                <a16:creationId xmlns:a16="http://schemas.microsoft.com/office/drawing/2014/main" id="{CE43AB95-16A5-8F4F-9927-6A8C0839FD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EE811775-299A-4959-BF5A-5DFB3E75F6AC}" type="slidenum">
              <a:rPr lang="sv-SE"/>
              <a:pPr>
                <a:defRPr/>
              </a:pPr>
              <a:t>‹#›</a:t>
            </a:fld>
            <a:endParaRPr lang="sv-S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prediction of flow based on the epoch(time) in 9 days range: 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 The accuracy of flow prediction over a month is very low (R2: 0.25, RMSE: 450) when using polynomial regression with time Epoch (x, x^2, x^3, ...) as features.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 It is difficult to use linear regression to capture the behavior of flow over a wide range of time as it is not a linear function of time.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3. What if we use polynomial regression to fit/predict the flow in one day range and use the same model to predict the flow on other days based on its periodic characteristic? We might be able to obtain a higher accuracy by doing that.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E811775-299A-4959-BF5A-5DFB3E75F6AC}" type="slidenum">
              <a:rPr lang="sv-SE" smtClean="0"/>
              <a:pPr>
                <a:defRPr/>
              </a:pPr>
              <a:t>25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8260128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objekt 1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7231" t="40906" r="20988" b="17529"/>
          <a:stretch>
            <a:fillRect/>
          </a:stretch>
        </p:blipFill>
        <p:spPr bwMode="auto">
          <a:xfrm>
            <a:off x="250824" y="2542658"/>
            <a:ext cx="8642351" cy="24264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ubrik 1">
            <a:extLst>
              <a:ext uri="{FF2B5EF4-FFF2-40B4-BE49-F238E27FC236}">
                <a16:creationId xmlns:a16="http://schemas.microsoft.com/office/drawing/2014/main" id="{C2E0D84A-3EC1-DD40-8DA6-147FB563C32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59548" y="1079437"/>
            <a:ext cx="8181215" cy="643695"/>
          </a:xfrm>
        </p:spPr>
        <p:txBody>
          <a:bodyPr lIns="90000" anchor="t">
            <a:noAutofit/>
          </a:bodyPr>
          <a:lstStyle>
            <a:lvl1pPr algn="l">
              <a:lnSpc>
                <a:spcPct val="90000"/>
              </a:lnSpc>
              <a:defRPr sz="3600"/>
            </a:lvl1pPr>
          </a:lstStyle>
          <a:p>
            <a:r>
              <a:rPr lang="sv-SE" dirty="0"/>
              <a:t>Klicka för att ändra rubrikformat</a:t>
            </a:r>
            <a:endParaRPr lang="en-GB" dirty="0"/>
          </a:p>
        </p:txBody>
      </p:sp>
      <p:sp>
        <p:nvSpPr>
          <p:cNvPr id="8" name="Underrubrik 2">
            <a:extLst>
              <a:ext uri="{FF2B5EF4-FFF2-40B4-BE49-F238E27FC236}">
                <a16:creationId xmlns:a16="http://schemas.microsoft.com/office/drawing/2014/main" id="{D9708450-9178-2141-98CC-ED5077AF0A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9548" y="1723132"/>
            <a:ext cx="8181215" cy="711031"/>
          </a:xfrm>
        </p:spPr>
        <p:txBody>
          <a:bodyPr lIns="108000" rIns="90000">
            <a:noAutofit/>
          </a:bodyPr>
          <a:lstStyle>
            <a:lvl1pPr marL="0" indent="0" algn="l">
              <a:lnSpc>
                <a:spcPct val="90000"/>
              </a:lnSpc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 dirty="0"/>
              <a:t>Klicka här för att ändra mall för underrubrikformat</a:t>
            </a:r>
            <a:endParaRPr lang="en-GB" dirty="0"/>
          </a:p>
        </p:txBody>
      </p:sp>
      <p:grpSp>
        <p:nvGrpSpPr>
          <p:cNvPr id="12" name="Grupp 11">
            <a:extLst>
              <a:ext uri="{FF2B5EF4-FFF2-40B4-BE49-F238E27FC236}">
                <a16:creationId xmlns:a16="http://schemas.microsoft.com/office/drawing/2014/main" id="{E9331F4D-CFBF-B743-B11A-1C8047D3CFBE}"/>
              </a:ext>
            </a:extLst>
          </p:cNvPr>
          <p:cNvGrpSpPr/>
          <p:nvPr userDrawn="1"/>
        </p:nvGrpSpPr>
        <p:grpSpPr>
          <a:xfrm>
            <a:off x="0" y="0"/>
            <a:ext cx="1172780" cy="1181100"/>
            <a:chOff x="0" y="0"/>
            <a:chExt cx="1118774" cy="1126711"/>
          </a:xfrm>
          <a:noFill/>
        </p:grpSpPr>
        <p:pic>
          <p:nvPicPr>
            <p:cNvPr id="13" name="Picture 2">
              <a:extLst>
                <a:ext uri="{FF2B5EF4-FFF2-40B4-BE49-F238E27FC236}">
                  <a16:creationId xmlns:a16="http://schemas.microsoft.com/office/drawing/2014/main" id="{A58F791A-AC82-4241-9571-C01F81F86836}"/>
                </a:ext>
              </a:extLst>
            </p:cNvPr>
            <p:cNvPicPr>
              <a:picLocks noChangeArrowheads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8674" y="237964"/>
              <a:ext cx="641393" cy="64978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4" name="Grupp 13">
              <a:extLst>
                <a:ext uri="{FF2B5EF4-FFF2-40B4-BE49-F238E27FC236}">
                  <a16:creationId xmlns:a16="http://schemas.microsoft.com/office/drawing/2014/main" id="{8947ABFC-334D-4740-BE63-0A994ACCB78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40017" y="0"/>
              <a:ext cx="238707" cy="238781"/>
              <a:chOff x="2212991" y="4839051"/>
              <a:chExt cx="754419" cy="754653"/>
            </a:xfrm>
            <a:grpFill/>
          </p:grpSpPr>
          <p:sp>
            <p:nvSpPr>
              <p:cNvPr id="52" name="Rektangel 51">
                <a:extLst>
                  <a:ext uri="{FF2B5EF4-FFF2-40B4-BE49-F238E27FC236}">
                    <a16:creationId xmlns:a16="http://schemas.microsoft.com/office/drawing/2014/main" id="{9C1F2ABF-FD0A-7047-8941-99E4FF67871B}"/>
                  </a:ext>
                </a:extLst>
              </p:cNvPr>
              <p:cNvSpPr/>
              <p:nvPr userDrawn="1"/>
            </p:nvSpPr>
            <p:spPr>
              <a:xfrm>
                <a:off x="2212991" y="5342153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53" name="Rektangel 52">
                <a:extLst>
                  <a:ext uri="{FF2B5EF4-FFF2-40B4-BE49-F238E27FC236}">
                    <a16:creationId xmlns:a16="http://schemas.microsoft.com/office/drawing/2014/main" id="{9F776FDA-E8EC-9045-BD9F-45209E3A805F}"/>
                  </a:ext>
                </a:extLst>
              </p:cNvPr>
              <p:cNvSpPr/>
              <p:nvPr userDrawn="1"/>
            </p:nvSpPr>
            <p:spPr>
              <a:xfrm>
                <a:off x="2212991" y="5090602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54" name="Rektangel 53">
                <a:extLst>
                  <a:ext uri="{FF2B5EF4-FFF2-40B4-BE49-F238E27FC236}">
                    <a16:creationId xmlns:a16="http://schemas.microsoft.com/office/drawing/2014/main" id="{7024E031-C178-924F-A947-E6AB347889C7}"/>
                  </a:ext>
                </a:extLst>
              </p:cNvPr>
              <p:cNvSpPr/>
              <p:nvPr userDrawn="1"/>
            </p:nvSpPr>
            <p:spPr>
              <a:xfrm>
                <a:off x="2212991" y="4839051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55" name="Rektangel 54">
                <a:extLst>
                  <a:ext uri="{FF2B5EF4-FFF2-40B4-BE49-F238E27FC236}">
                    <a16:creationId xmlns:a16="http://schemas.microsoft.com/office/drawing/2014/main" id="{9C9F9DC5-A524-D145-9011-37CC11C6EC20}"/>
                  </a:ext>
                </a:extLst>
              </p:cNvPr>
              <p:cNvSpPr/>
              <p:nvPr userDrawn="1"/>
            </p:nvSpPr>
            <p:spPr>
              <a:xfrm>
                <a:off x="2464464" y="4839051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56" name="Rektangel 55">
                <a:extLst>
                  <a:ext uri="{FF2B5EF4-FFF2-40B4-BE49-F238E27FC236}">
                    <a16:creationId xmlns:a16="http://schemas.microsoft.com/office/drawing/2014/main" id="{64829C5F-978F-D747-8E8C-862213367EDC}"/>
                  </a:ext>
                </a:extLst>
              </p:cNvPr>
              <p:cNvSpPr/>
              <p:nvPr userDrawn="1"/>
            </p:nvSpPr>
            <p:spPr>
              <a:xfrm>
                <a:off x="2715937" y="4839051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57" name="Rektangel 56">
                <a:extLst>
                  <a:ext uri="{FF2B5EF4-FFF2-40B4-BE49-F238E27FC236}">
                    <a16:creationId xmlns:a16="http://schemas.microsoft.com/office/drawing/2014/main" id="{2B47CF5B-7594-274E-B9E9-81D1789F4950}"/>
                  </a:ext>
                </a:extLst>
              </p:cNvPr>
              <p:cNvSpPr/>
              <p:nvPr userDrawn="1"/>
            </p:nvSpPr>
            <p:spPr>
              <a:xfrm>
                <a:off x="2464464" y="5342153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58" name="Rektangel 57">
                <a:extLst>
                  <a:ext uri="{FF2B5EF4-FFF2-40B4-BE49-F238E27FC236}">
                    <a16:creationId xmlns:a16="http://schemas.microsoft.com/office/drawing/2014/main" id="{D1A397B8-832C-BE46-B490-8871281D0DD6}"/>
                  </a:ext>
                </a:extLst>
              </p:cNvPr>
              <p:cNvSpPr/>
              <p:nvPr userDrawn="1"/>
            </p:nvSpPr>
            <p:spPr>
              <a:xfrm>
                <a:off x="2715937" y="5342153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59" name="Rektangel 58">
                <a:extLst>
                  <a:ext uri="{FF2B5EF4-FFF2-40B4-BE49-F238E27FC236}">
                    <a16:creationId xmlns:a16="http://schemas.microsoft.com/office/drawing/2014/main" id="{DE1FD1AF-8E22-CE4C-B838-C310A32D3678}"/>
                  </a:ext>
                </a:extLst>
              </p:cNvPr>
              <p:cNvSpPr/>
              <p:nvPr userDrawn="1"/>
            </p:nvSpPr>
            <p:spPr>
              <a:xfrm>
                <a:off x="2715937" y="5090602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60" name="Rektangel 59">
                <a:extLst>
                  <a:ext uri="{FF2B5EF4-FFF2-40B4-BE49-F238E27FC236}">
                    <a16:creationId xmlns:a16="http://schemas.microsoft.com/office/drawing/2014/main" id="{1DC6E4F4-0565-C244-8DCD-B715E7E69CD9}"/>
                  </a:ext>
                </a:extLst>
              </p:cNvPr>
              <p:cNvSpPr/>
              <p:nvPr userDrawn="1"/>
            </p:nvSpPr>
            <p:spPr>
              <a:xfrm>
                <a:off x="2464464" y="5090602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15" name="Grupp 14">
              <a:extLst>
                <a:ext uri="{FF2B5EF4-FFF2-40B4-BE49-F238E27FC236}">
                  <a16:creationId xmlns:a16="http://schemas.microsoft.com/office/drawing/2014/main" id="{40184570-8C9F-D547-BFCF-47EDE34BEAB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40017" y="887930"/>
              <a:ext cx="238707" cy="238781"/>
              <a:chOff x="2212991" y="4839051"/>
              <a:chExt cx="754419" cy="754653"/>
            </a:xfrm>
            <a:grpFill/>
          </p:grpSpPr>
          <p:sp>
            <p:nvSpPr>
              <p:cNvPr id="43" name="Rektangel 42">
                <a:extLst>
                  <a:ext uri="{FF2B5EF4-FFF2-40B4-BE49-F238E27FC236}">
                    <a16:creationId xmlns:a16="http://schemas.microsoft.com/office/drawing/2014/main" id="{A61EED33-3876-6C46-A702-773D24B265C3}"/>
                  </a:ext>
                </a:extLst>
              </p:cNvPr>
              <p:cNvSpPr/>
              <p:nvPr userDrawn="1"/>
            </p:nvSpPr>
            <p:spPr>
              <a:xfrm>
                <a:off x="2212991" y="5342153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44" name="Rektangel 43">
                <a:extLst>
                  <a:ext uri="{FF2B5EF4-FFF2-40B4-BE49-F238E27FC236}">
                    <a16:creationId xmlns:a16="http://schemas.microsoft.com/office/drawing/2014/main" id="{4D8A9A53-2174-6D4A-BBB7-03CDEA7B382A}"/>
                  </a:ext>
                </a:extLst>
              </p:cNvPr>
              <p:cNvSpPr/>
              <p:nvPr userDrawn="1"/>
            </p:nvSpPr>
            <p:spPr>
              <a:xfrm>
                <a:off x="2212991" y="5090602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45" name="Rektangel 44">
                <a:extLst>
                  <a:ext uri="{FF2B5EF4-FFF2-40B4-BE49-F238E27FC236}">
                    <a16:creationId xmlns:a16="http://schemas.microsoft.com/office/drawing/2014/main" id="{3EF5D968-9105-C94D-BE78-C3D31395CC25}"/>
                  </a:ext>
                </a:extLst>
              </p:cNvPr>
              <p:cNvSpPr/>
              <p:nvPr userDrawn="1"/>
            </p:nvSpPr>
            <p:spPr>
              <a:xfrm>
                <a:off x="2212991" y="4839051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46" name="Rektangel 45">
                <a:extLst>
                  <a:ext uri="{FF2B5EF4-FFF2-40B4-BE49-F238E27FC236}">
                    <a16:creationId xmlns:a16="http://schemas.microsoft.com/office/drawing/2014/main" id="{EC212671-72CA-9245-919A-6FA7C159FA15}"/>
                  </a:ext>
                </a:extLst>
              </p:cNvPr>
              <p:cNvSpPr/>
              <p:nvPr userDrawn="1"/>
            </p:nvSpPr>
            <p:spPr>
              <a:xfrm>
                <a:off x="2464464" y="4839051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47" name="Rektangel 46">
                <a:extLst>
                  <a:ext uri="{FF2B5EF4-FFF2-40B4-BE49-F238E27FC236}">
                    <a16:creationId xmlns:a16="http://schemas.microsoft.com/office/drawing/2014/main" id="{3A60D9C3-D2EA-4D42-87B8-128A9096F2C9}"/>
                  </a:ext>
                </a:extLst>
              </p:cNvPr>
              <p:cNvSpPr/>
              <p:nvPr userDrawn="1"/>
            </p:nvSpPr>
            <p:spPr>
              <a:xfrm>
                <a:off x="2715937" y="4839051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48" name="Rektangel 47">
                <a:extLst>
                  <a:ext uri="{FF2B5EF4-FFF2-40B4-BE49-F238E27FC236}">
                    <a16:creationId xmlns:a16="http://schemas.microsoft.com/office/drawing/2014/main" id="{DE94F348-690F-E540-9093-1C49199F26C1}"/>
                  </a:ext>
                </a:extLst>
              </p:cNvPr>
              <p:cNvSpPr/>
              <p:nvPr userDrawn="1"/>
            </p:nvSpPr>
            <p:spPr>
              <a:xfrm>
                <a:off x="2464464" y="5342153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49" name="Rektangel 48">
                <a:extLst>
                  <a:ext uri="{FF2B5EF4-FFF2-40B4-BE49-F238E27FC236}">
                    <a16:creationId xmlns:a16="http://schemas.microsoft.com/office/drawing/2014/main" id="{0F47886B-9D67-8945-B978-E3C389995422}"/>
                  </a:ext>
                </a:extLst>
              </p:cNvPr>
              <p:cNvSpPr/>
              <p:nvPr userDrawn="1"/>
            </p:nvSpPr>
            <p:spPr>
              <a:xfrm>
                <a:off x="2715937" y="5342153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50" name="Rektangel 49">
                <a:extLst>
                  <a:ext uri="{FF2B5EF4-FFF2-40B4-BE49-F238E27FC236}">
                    <a16:creationId xmlns:a16="http://schemas.microsoft.com/office/drawing/2014/main" id="{B6E087E5-ED56-1F44-AB4D-4E5DC58625B2}"/>
                  </a:ext>
                </a:extLst>
              </p:cNvPr>
              <p:cNvSpPr/>
              <p:nvPr userDrawn="1"/>
            </p:nvSpPr>
            <p:spPr>
              <a:xfrm>
                <a:off x="2715937" y="5090602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51" name="Rektangel 50">
                <a:extLst>
                  <a:ext uri="{FF2B5EF4-FFF2-40B4-BE49-F238E27FC236}">
                    <a16:creationId xmlns:a16="http://schemas.microsoft.com/office/drawing/2014/main" id="{FEAE9DDC-8E15-554D-A9F9-32C9FD821303}"/>
                  </a:ext>
                </a:extLst>
              </p:cNvPr>
              <p:cNvSpPr/>
              <p:nvPr userDrawn="1"/>
            </p:nvSpPr>
            <p:spPr>
              <a:xfrm>
                <a:off x="2464464" y="5090602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16" name="Grupp 15">
              <a:extLst>
                <a:ext uri="{FF2B5EF4-FFF2-40B4-BE49-F238E27FC236}">
                  <a16:creationId xmlns:a16="http://schemas.microsoft.com/office/drawing/2014/main" id="{BBD191D5-8184-A045-B6FE-5411D0DCF58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0" y="443465"/>
              <a:ext cx="238707" cy="238781"/>
              <a:chOff x="2212991" y="4839051"/>
              <a:chExt cx="754419" cy="754653"/>
            </a:xfrm>
            <a:grpFill/>
          </p:grpSpPr>
          <p:sp>
            <p:nvSpPr>
              <p:cNvPr id="27" name="Rektangel 26">
                <a:extLst>
                  <a:ext uri="{FF2B5EF4-FFF2-40B4-BE49-F238E27FC236}">
                    <a16:creationId xmlns:a16="http://schemas.microsoft.com/office/drawing/2014/main" id="{8DFBCE1C-D3B2-5F49-A340-D59567749FAF}"/>
                  </a:ext>
                </a:extLst>
              </p:cNvPr>
              <p:cNvSpPr/>
              <p:nvPr userDrawn="1"/>
            </p:nvSpPr>
            <p:spPr>
              <a:xfrm>
                <a:off x="2212991" y="5342153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28" name="Rektangel 27">
                <a:extLst>
                  <a:ext uri="{FF2B5EF4-FFF2-40B4-BE49-F238E27FC236}">
                    <a16:creationId xmlns:a16="http://schemas.microsoft.com/office/drawing/2014/main" id="{1A697A31-3F22-3D42-AAC2-3D75D7AB3974}"/>
                  </a:ext>
                </a:extLst>
              </p:cNvPr>
              <p:cNvSpPr/>
              <p:nvPr userDrawn="1"/>
            </p:nvSpPr>
            <p:spPr>
              <a:xfrm>
                <a:off x="2212991" y="5090602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29" name="Rektangel 28">
                <a:extLst>
                  <a:ext uri="{FF2B5EF4-FFF2-40B4-BE49-F238E27FC236}">
                    <a16:creationId xmlns:a16="http://schemas.microsoft.com/office/drawing/2014/main" id="{1533B9DF-99E0-F148-98DF-1AE4E0DCB229}"/>
                  </a:ext>
                </a:extLst>
              </p:cNvPr>
              <p:cNvSpPr/>
              <p:nvPr userDrawn="1"/>
            </p:nvSpPr>
            <p:spPr>
              <a:xfrm>
                <a:off x="2212991" y="4839051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30" name="Rektangel 29">
                <a:extLst>
                  <a:ext uri="{FF2B5EF4-FFF2-40B4-BE49-F238E27FC236}">
                    <a16:creationId xmlns:a16="http://schemas.microsoft.com/office/drawing/2014/main" id="{AC0994CB-1562-C84A-BC07-C3E433681627}"/>
                  </a:ext>
                </a:extLst>
              </p:cNvPr>
              <p:cNvSpPr/>
              <p:nvPr userDrawn="1"/>
            </p:nvSpPr>
            <p:spPr>
              <a:xfrm>
                <a:off x="2464464" y="4839051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38" name="Rektangel 37">
                <a:extLst>
                  <a:ext uri="{FF2B5EF4-FFF2-40B4-BE49-F238E27FC236}">
                    <a16:creationId xmlns:a16="http://schemas.microsoft.com/office/drawing/2014/main" id="{1C45B92F-660A-FE46-AB66-EC8D8127EEE6}"/>
                  </a:ext>
                </a:extLst>
              </p:cNvPr>
              <p:cNvSpPr/>
              <p:nvPr userDrawn="1"/>
            </p:nvSpPr>
            <p:spPr>
              <a:xfrm>
                <a:off x="2715937" y="4839051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39" name="Rektangel 38">
                <a:extLst>
                  <a:ext uri="{FF2B5EF4-FFF2-40B4-BE49-F238E27FC236}">
                    <a16:creationId xmlns:a16="http://schemas.microsoft.com/office/drawing/2014/main" id="{6BFB85B6-8991-7A40-9E36-70642CC39972}"/>
                  </a:ext>
                </a:extLst>
              </p:cNvPr>
              <p:cNvSpPr/>
              <p:nvPr userDrawn="1"/>
            </p:nvSpPr>
            <p:spPr>
              <a:xfrm>
                <a:off x="2464464" y="5342153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40" name="Rektangel 39">
                <a:extLst>
                  <a:ext uri="{FF2B5EF4-FFF2-40B4-BE49-F238E27FC236}">
                    <a16:creationId xmlns:a16="http://schemas.microsoft.com/office/drawing/2014/main" id="{DA01DD59-2BF2-D44E-92BC-D4F5118FF537}"/>
                  </a:ext>
                </a:extLst>
              </p:cNvPr>
              <p:cNvSpPr/>
              <p:nvPr userDrawn="1"/>
            </p:nvSpPr>
            <p:spPr>
              <a:xfrm>
                <a:off x="2715937" y="5342153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41" name="Rektangel 40">
                <a:extLst>
                  <a:ext uri="{FF2B5EF4-FFF2-40B4-BE49-F238E27FC236}">
                    <a16:creationId xmlns:a16="http://schemas.microsoft.com/office/drawing/2014/main" id="{A044860E-CE54-C645-8C96-DCC0027B3850}"/>
                  </a:ext>
                </a:extLst>
              </p:cNvPr>
              <p:cNvSpPr/>
              <p:nvPr userDrawn="1"/>
            </p:nvSpPr>
            <p:spPr>
              <a:xfrm>
                <a:off x="2715937" y="5090602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42" name="Rektangel 41">
                <a:extLst>
                  <a:ext uri="{FF2B5EF4-FFF2-40B4-BE49-F238E27FC236}">
                    <a16:creationId xmlns:a16="http://schemas.microsoft.com/office/drawing/2014/main" id="{040B73E1-2341-A342-9BFA-9F9DC4E47D90}"/>
                  </a:ext>
                </a:extLst>
              </p:cNvPr>
              <p:cNvSpPr/>
              <p:nvPr userDrawn="1"/>
            </p:nvSpPr>
            <p:spPr>
              <a:xfrm>
                <a:off x="2464464" y="5090602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17" name="Grupp 16">
              <a:extLst>
                <a:ext uri="{FF2B5EF4-FFF2-40B4-BE49-F238E27FC236}">
                  <a16:creationId xmlns:a16="http://schemas.microsoft.com/office/drawing/2014/main" id="{C01C7D92-822D-F247-888A-51CDBE3208C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80067" y="443465"/>
              <a:ext cx="238707" cy="238781"/>
              <a:chOff x="2212991" y="4839051"/>
              <a:chExt cx="754419" cy="754653"/>
            </a:xfrm>
            <a:grpFill/>
          </p:grpSpPr>
          <p:sp>
            <p:nvSpPr>
              <p:cNvPr id="18" name="Rektangel 17">
                <a:extLst>
                  <a:ext uri="{FF2B5EF4-FFF2-40B4-BE49-F238E27FC236}">
                    <a16:creationId xmlns:a16="http://schemas.microsoft.com/office/drawing/2014/main" id="{65FEDA4E-E961-0D49-94DF-571AD02244A0}"/>
                  </a:ext>
                </a:extLst>
              </p:cNvPr>
              <p:cNvSpPr/>
              <p:nvPr userDrawn="1"/>
            </p:nvSpPr>
            <p:spPr>
              <a:xfrm>
                <a:off x="2212991" y="5342153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9" name="Rektangel 18">
                <a:extLst>
                  <a:ext uri="{FF2B5EF4-FFF2-40B4-BE49-F238E27FC236}">
                    <a16:creationId xmlns:a16="http://schemas.microsoft.com/office/drawing/2014/main" id="{9E90C081-1629-9147-9B51-6494A7B4DB18}"/>
                  </a:ext>
                </a:extLst>
              </p:cNvPr>
              <p:cNvSpPr/>
              <p:nvPr userDrawn="1"/>
            </p:nvSpPr>
            <p:spPr>
              <a:xfrm>
                <a:off x="2212991" y="5090602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20" name="Rektangel 19">
                <a:extLst>
                  <a:ext uri="{FF2B5EF4-FFF2-40B4-BE49-F238E27FC236}">
                    <a16:creationId xmlns:a16="http://schemas.microsoft.com/office/drawing/2014/main" id="{EEB32951-A8BB-ED4E-BAAB-C0E1FE85F8EB}"/>
                  </a:ext>
                </a:extLst>
              </p:cNvPr>
              <p:cNvSpPr/>
              <p:nvPr userDrawn="1"/>
            </p:nvSpPr>
            <p:spPr>
              <a:xfrm>
                <a:off x="2212991" y="4839051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21" name="Rektangel 20">
                <a:extLst>
                  <a:ext uri="{FF2B5EF4-FFF2-40B4-BE49-F238E27FC236}">
                    <a16:creationId xmlns:a16="http://schemas.microsoft.com/office/drawing/2014/main" id="{0A8A807A-65D9-C54E-98D6-5949FCEA8DFA}"/>
                  </a:ext>
                </a:extLst>
              </p:cNvPr>
              <p:cNvSpPr/>
              <p:nvPr userDrawn="1"/>
            </p:nvSpPr>
            <p:spPr>
              <a:xfrm>
                <a:off x="2464464" y="4839051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22" name="Rektangel 21">
                <a:extLst>
                  <a:ext uri="{FF2B5EF4-FFF2-40B4-BE49-F238E27FC236}">
                    <a16:creationId xmlns:a16="http://schemas.microsoft.com/office/drawing/2014/main" id="{C94C2C1C-9987-A64A-A424-C3C8AAF83EAE}"/>
                  </a:ext>
                </a:extLst>
              </p:cNvPr>
              <p:cNvSpPr/>
              <p:nvPr userDrawn="1"/>
            </p:nvSpPr>
            <p:spPr>
              <a:xfrm>
                <a:off x="2715937" y="4839051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23" name="Rektangel 22">
                <a:extLst>
                  <a:ext uri="{FF2B5EF4-FFF2-40B4-BE49-F238E27FC236}">
                    <a16:creationId xmlns:a16="http://schemas.microsoft.com/office/drawing/2014/main" id="{BA62EF01-C788-684D-AEAC-5899616A01B7}"/>
                  </a:ext>
                </a:extLst>
              </p:cNvPr>
              <p:cNvSpPr/>
              <p:nvPr userDrawn="1"/>
            </p:nvSpPr>
            <p:spPr>
              <a:xfrm>
                <a:off x="2464464" y="5342153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24" name="Rektangel 23">
                <a:extLst>
                  <a:ext uri="{FF2B5EF4-FFF2-40B4-BE49-F238E27FC236}">
                    <a16:creationId xmlns:a16="http://schemas.microsoft.com/office/drawing/2014/main" id="{F52962C9-79CF-D24A-AFEF-4F2634BF4BF0}"/>
                  </a:ext>
                </a:extLst>
              </p:cNvPr>
              <p:cNvSpPr/>
              <p:nvPr userDrawn="1"/>
            </p:nvSpPr>
            <p:spPr>
              <a:xfrm>
                <a:off x="2715937" y="5342153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25" name="Rektangel 24">
                <a:extLst>
                  <a:ext uri="{FF2B5EF4-FFF2-40B4-BE49-F238E27FC236}">
                    <a16:creationId xmlns:a16="http://schemas.microsoft.com/office/drawing/2014/main" id="{CF48E26C-2B9A-4442-BC4B-E4588287A02E}"/>
                  </a:ext>
                </a:extLst>
              </p:cNvPr>
              <p:cNvSpPr/>
              <p:nvPr userDrawn="1"/>
            </p:nvSpPr>
            <p:spPr>
              <a:xfrm>
                <a:off x="2715937" y="5090602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26" name="Rektangel 25">
                <a:extLst>
                  <a:ext uri="{FF2B5EF4-FFF2-40B4-BE49-F238E27FC236}">
                    <a16:creationId xmlns:a16="http://schemas.microsoft.com/office/drawing/2014/main" id="{C0DCEE72-5D28-C148-828F-B74EE134472D}"/>
                  </a:ext>
                </a:extLst>
              </p:cNvPr>
              <p:cNvSpPr/>
              <p:nvPr userDrawn="1"/>
            </p:nvSpPr>
            <p:spPr>
              <a:xfrm>
                <a:off x="2464464" y="5090602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</p:grpSp>
      <p:cxnSp>
        <p:nvCxnSpPr>
          <p:cNvPr id="123" name="Rak 122">
            <a:extLst>
              <a:ext uri="{FF2B5EF4-FFF2-40B4-BE49-F238E27FC236}">
                <a16:creationId xmlns:a16="http://schemas.microsoft.com/office/drawing/2014/main" id="{5097A8E5-A6B9-EE40-A302-C6CF112729E0}"/>
              </a:ext>
            </a:extLst>
          </p:cNvPr>
          <p:cNvCxnSpPr>
            <a:cxnSpLocks/>
          </p:cNvCxnSpPr>
          <p:nvPr userDrawn="1"/>
        </p:nvCxnSpPr>
        <p:spPr>
          <a:xfrm>
            <a:off x="247666" y="4891747"/>
            <a:ext cx="8645509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577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e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6"/>
          <p:cNvSpPr>
            <a:spLocks noChangeShapeType="1"/>
          </p:cNvSpPr>
          <p:nvPr/>
        </p:nvSpPr>
        <p:spPr bwMode="gray">
          <a:xfrm>
            <a:off x="-1376363" y="4197350"/>
            <a:ext cx="0" cy="0"/>
          </a:xfrm>
          <a:prstGeom prst="line">
            <a:avLst/>
          </a:prstGeom>
          <a:noFill/>
          <a:ln w="3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sv-SE"/>
          </a:p>
        </p:txBody>
      </p:sp>
      <p:sp>
        <p:nvSpPr>
          <p:cNvPr id="3" name="AutoShape 14"/>
          <p:cNvSpPr>
            <a:spLocks noChangeAspect="1" noChangeArrowheads="1" noTextEdit="1"/>
          </p:cNvSpPr>
          <p:nvPr/>
        </p:nvSpPr>
        <p:spPr bwMode="auto">
          <a:xfrm>
            <a:off x="-3582988" y="3049588"/>
            <a:ext cx="14508163" cy="1744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sv-SE"/>
          </a:p>
        </p:txBody>
      </p:sp>
      <p:pic>
        <p:nvPicPr>
          <p:cNvPr id="5" name="Bildobjekt 19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28051" y="333780"/>
            <a:ext cx="1381125" cy="220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Bildobjekt 18">
            <a:extLst>
              <a:ext uri="{FF2B5EF4-FFF2-40B4-BE49-F238E27FC236}">
                <a16:creationId xmlns:a16="http://schemas.microsoft.com/office/drawing/2014/main" id="{9818D67E-72BB-EF4D-8650-DA1146FF8B7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7231" t="40906" r="20988" b="17529"/>
          <a:stretch>
            <a:fillRect/>
          </a:stretch>
        </p:blipFill>
        <p:spPr bwMode="auto">
          <a:xfrm>
            <a:off x="250824" y="2542658"/>
            <a:ext cx="8642351" cy="24264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5" name="Grupp 14">
            <a:extLst>
              <a:ext uri="{FF2B5EF4-FFF2-40B4-BE49-F238E27FC236}">
                <a16:creationId xmlns:a16="http://schemas.microsoft.com/office/drawing/2014/main" id="{0863DBC1-93FB-FC4F-8A6E-D08EB15A346A}"/>
              </a:ext>
            </a:extLst>
          </p:cNvPr>
          <p:cNvGrpSpPr/>
          <p:nvPr userDrawn="1"/>
        </p:nvGrpSpPr>
        <p:grpSpPr>
          <a:xfrm>
            <a:off x="0" y="0"/>
            <a:ext cx="1172780" cy="1181100"/>
            <a:chOff x="0" y="0"/>
            <a:chExt cx="1118774" cy="1126711"/>
          </a:xfrm>
          <a:noFill/>
        </p:grpSpPr>
        <p:pic>
          <p:nvPicPr>
            <p:cNvPr id="16" name="Picture 2">
              <a:extLst>
                <a:ext uri="{FF2B5EF4-FFF2-40B4-BE49-F238E27FC236}">
                  <a16:creationId xmlns:a16="http://schemas.microsoft.com/office/drawing/2014/main" id="{5016C568-ADC6-B448-9875-EC43010139E3}"/>
                </a:ext>
              </a:extLst>
            </p:cNvPr>
            <p:cNvPicPr>
              <a:picLocks noChangeArrowheads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8674" y="237964"/>
              <a:ext cx="641393" cy="64978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7" name="Grupp 16">
              <a:extLst>
                <a:ext uri="{FF2B5EF4-FFF2-40B4-BE49-F238E27FC236}">
                  <a16:creationId xmlns:a16="http://schemas.microsoft.com/office/drawing/2014/main" id="{15EAD1A5-2C50-F14C-A922-42AECE9F76A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40017" y="0"/>
              <a:ext cx="238707" cy="238781"/>
              <a:chOff x="2212991" y="4839051"/>
              <a:chExt cx="754419" cy="754653"/>
            </a:xfrm>
            <a:grpFill/>
          </p:grpSpPr>
          <p:sp>
            <p:nvSpPr>
              <p:cNvPr id="56" name="Rektangel 55">
                <a:extLst>
                  <a:ext uri="{FF2B5EF4-FFF2-40B4-BE49-F238E27FC236}">
                    <a16:creationId xmlns:a16="http://schemas.microsoft.com/office/drawing/2014/main" id="{625FD33E-FA80-8E47-89FC-DCCC2A3C2D16}"/>
                  </a:ext>
                </a:extLst>
              </p:cNvPr>
              <p:cNvSpPr/>
              <p:nvPr userDrawn="1"/>
            </p:nvSpPr>
            <p:spPr>
              <a:xfrm>
                <a:off x="2212991" y="5342153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57" name="Rektangel 56">
                <a:extLst>
                  <a:ext uri="{FF2B5EF4-FFF2-40B4-BE49-F238E27FC236}">
                    <a16:creationId xmlns:a16="http://schemas.microsoft.com/office/drawing/2014/main" id="{8F10E0A5-B8EE-BE47-BC4E-24E1DDB174BC}"/>
                  </a:ext>
                </a:extLst>
              </p:cNvPr>
              <p:cNvSpPr/>
              <p:nvPr userDrawn="1"/>
            </p:nvSpPr>
            <p:spPr>
              <a:xfrm>
                <a:off x="2212991" y="5090602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58" name="Rektangel 57">
                <a:extLst>
                  <a:ext uri="{FF2B5EF4-FFF2-40B4-BE49-F238E27FC236}">
                    <a16:creationId xmlns:a16="http://schemas.microsoft.com/office/drawing/2014/main" id="{28EFCF7D-6529-C142-93C9-90598C42E621}"/>
                  </a:ext>
                </a:extLst>
              </p:cNvPr>
              <p:cNvSpPr/>
              <p:nvPr userDrawn="1"/>
            </p:nvSpPr>
            <p:spPr>
              <a:xfrm>
                <a:off x="2212991" y="4839051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59" name="Rektangel 58">
                <a:extLst>
                  <a:ext uri="{FF2B5EF4-FFF2-40B4-BE49-F238E27FC236}">
                    <a16:creationId xmlns:a16="http://schemas.microsoft.com/office/drawing/2014/main" id="{9AF22970-B936-314A-824B-D4DF2AC4B854}"/>
                  </a:ext>
                </a:extLst>
              </p:cNvPr>
              <p:cNvSpPr/>
              <p:nvPr userDrawn="1"/>
            </p:nvSpPr>
            <p:spPr>
              <a:xfrm>
                <a:off x="2464464" y="4839051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60" name="Rektangel 59">
                <a:extLst>
                  <a:ext uri="{FF2B5EF4-FFF2-40B4-BE49-F238E27FC236}">
                    <a16:creationId xmlns:a16="http://schemas.microsoft.com/office/drawing/2014/main" id="{60A421F4-0D3B-8043-8234-162B9DF4AEA4}"/>
                  </a:ext>
                </a:extLst>
              </p:cNvPr>
              <p:cNvSpPr/>
              <p:nvPr userDrawn="1"/>
            </p:nvSpPr>
            <p:spPr>
              <a:xfrm>
                <a:off x="2715937" y="4839051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61" name="Rektangel 60">
                <a:extLst>
                  <a:ext uri="{FF2B5EF4-FFF2-40B4-BE49-F238E27FC236}">
                    <a16:creationId xmlns:a16="http://schemas.microsoft.com/office/drawing/2014/main" id="{2DB35B1D-2369-204C-9135-78149F469654}"/>
                  </a:ext>
                </a:extLst>
              </p:cNvPr>
              <p:cNvSpPr/>
              <p:nvPr userDrawn="1"/>
            </p:nvSpPr>
            <p:spPr>
              <a:xfrm>
                <a:off x="2464464" y="5342153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62" name="Rektangel 61">
                <a:extLst>
                  <a:ext uri="{FF2B5EF4-FFF2-40B4-BE49-F238E27FC236}">
                    <a16:creationId xmlns:a16="http://schemas.microsoft.com/office/drawing/2014/main" id="{F51D08D7-925E-C84D-8090-F610717A86D9}"/>
                  </a:ext>
                </a:extLst>
              </p:cNvPr>
              <p:cNvSpPr/>
              <p:nvPr userDrawn="1"/>
            </p:nvSpPr>
            <p:spPr>
              <a:xfrm>
                <a:off x="2715937" y="5342153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63" name="Rektangel 62">
                <a:extLst>
                  <a:ext uri="{FF2B5EF4-FFF2-40B4-BE49-F238E27FC236}">
                    <a16:creationId xmlns:a16="http://schemas.microsoft.com/office/drawing/2014/main" id="{E8F003AD-FABE-EE4D-BA89-B2742335EC11}"/>
                  </a:ext>
                </a:extLst>
              </p:cNvPr>
              <p:cNvSpPr/>
              <p:nvPr userDrawn="1"/>
            </p:nvSpPr>
            <p:spPr>
              <a:xfrm>
                <a:off x="2715937" y="5090602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64" name="Rektangel 63">
                <a:extLst>
                  <a:ext uri="{FF2B5EF4-FFF2-40B4-BE49-F238E27FC236}">
                    <a16:creationId xmlns:a16="http://schemas.microsoft.com/office/drawing/2014/main" id="{ABB6F5C6-C885-7942-A935-9C0B32B8A983}"/>
                  </a:ext>
                </a:extLst>
              </p:cNvPr>
              <p:cNvSpPr/>
              <p:nvPr userDrawn="1"/>
            </p:nvSpPr>
            <p:spPr>
              <a:xfrm>
                <a:off x="2464464" y="5090602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26" name="Grupp 25">
              <a:extLst>
                <a:ext uri="{FF2B5EF4-FFF2-40B4-BE49-F238E27FC236}">
                  <a16:creationId xmlns:a16="http://schemas.microsoft.com/office/drawing/2014/main" id="{E37A3EC7-B403-FB41-9F91-C41E66E1C3F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40017" y="887930"/>
              <a:ext cx="238707" cy="238781"/>
              <a:chOff x="2212991" y="4839051"/>
              <a:chExt cx="754419" cy="754653"/>
            </a:xfrm>
            <a:grpFill/>
          </p:grpSpPr>
          <p:sp>
            <p:nvSpPr>
              <p:cNvPr id="47" name="Rektangel 46">
                <a:extLst>
                  <a:ext uri="{FF2B5EF4-FFF2-40B4-BE49-F238E27FC236}">
                    <a16:creationId xmlns:a16="http://schemas.microsoft.com/office/drawing/2014/main" id="{35D35AD7-6B39-F943-A943-C994051A3591}"/>
                  </a:ext>
                </a:extLst>
              </p:cNvPr>
              <p:cNvSpPr/>
              <p:nvPr userDrawn="1"/>
            </p:nvSpPr>
            <p:spPr>
              <a:xfrm>
                <a:off x="2212991" y="5342153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48" name="Rektangel 47">
                <a:extLst>
                  <a:ext uri="{FF2B5EF4-FFF2-40B4-BE49-F238E27FC236}">
                    <a16:creationId xmlns:a16="http://schemas.microsoft.com/office/drawing/2014/main" id="{F607BB48-BBCD-3647-80C2-C6260F62508D}"/>
                  </a:ext>
                </a:extLst>
              </p:cNvPr>
              <p:cNvSpPr/>
              <p:nvPr userDrawn="1"/>
            </p:nvSpPr>
            <p:spPr>
              <a:xfrm>
                <a:off x="2212991" y="5090602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49" name="Rektangel 48">
                <a:extLst>
                  <a:ext uri="{FF2B5EF4-FFF2-40B4-BE49-F238E27FC236}">
                    <a16:creationId xmlns:a16="http://schemas.microsoft.com/office/drawing/2014/main" id="{3A00F74D-012D-744D-8CD4-86F3025176A9}"/>
                  </a:ext>
                </a:extLst>
              </p:cNvPr>
              <p:cNvSpPr/>
              <p:nvPr userDrawn="1"/>
            </p:nvSpPr>
            <p:spPr>
              <a:xfrm>
                <a:off x="2212991" y="4839051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50" name="Rektangel 49">
                <a:extLst>
                  <a:ext uri="{FF2B5EF4-FFF2-40B4-BE49-F238E27FC236}">
                    <a16:creationId xmlns:a16="http://schemas.microsoft.com/office/drawing/2014/main" id="{25EFBEB2-E669-4441-A2A7-8EA23B468366}"/>
                  </a:ext>
                </a:extLst>
              </p:cNvPr>
              <p:cNvSpPr/>
              <p:nvPr userDrawn="1"/>
            </p:nvSpPr>
            <p:spPr>
              <a:xfrm>
                <a:off x="2464464" y="4839051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51" name="Rektangel 50">
                <a:extLst>
                  <a:ext uri="{FF2B5EF4-FFF2-40B4-BE49-F238E27FC236}">
                    <a16:creationId xmlns:a16="http://schemas.microsoft.com/office/drawing/2014/main" id="{478148B7-7D92-B443-9A7B-461278601ADC}"/>
                  </a:ext>
                </a:extLst>
              </p:cNvPr>
              <p:cNvSpPr/>
              <p:nvPr userDrawn="1"/>
            </p:nvSpPr>
            <p:spPr>
              <a:xfrm>
                <a:off x="2715937" y="4839051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52" name="Rektangel 51">
                <a:extLst>
                  <a:ext uri="{FF2B5EF4-FFF2-40B4-BE49-F238E27FC236}">
                    <a16:creationId xmlns:a16="http://schemas.microsoft.com/office/drawing/2014/main" id="{33F102BC-AE06-C04F-ABBD-6954A9357DA6}"/>
                  </a:ext>
                </a:extLst>
              </p:cNvPr>
              <p:cNvSpPr/>
              <p:nvPr userDrawn="1"/>
            </p:nvSpPr>
            <p:spPr>
              <a:xfrm>
                <a:off x="2464464" y="5342153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53" name="Rektangel 52">
                <a:extLst>
                  <a:ext uri="{FF2B5EF4-FFF2-40B4-BE49-F238E27FC236}">
                    <a16:creationId xmlns:a16="http://schemas.microsoft.com/office/drawing/2014/main" id="{F1168AA4-3F32-6345-AEAD-E2EF2358B8F2}"/>
                  </a:ext>
                </a:extLst>
              </p:cNvPr>
              <p:cNvSpPr/>
              <p:nvPr userDrawn="1"/>
            </p:nvSpPr>
            <p:spPr>
              <a:xfrm>
                <a:off x="2715937" y="5342153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54" name="Rektangel 53">
                <a:extLst>
                  <a:ext uri="{FF2B5EF4-FFF2-40B4-BE49-F238E27FC236}">
                    <a16:creationId xmlns:a16="http://schemas.microsoft.com/office/drawing/2014/main" id="{EF2E7D3E-0E67-9A48-85F5-C51E73D42874}"/>
                  </a:ext>
                </a:extLst>
              </p:cNvPr>
              <p:cNvSpPr/>
              <p:nvPr userDrawn="1"/>
            </p:nvSpPr>
            <p:spPr>
              <a:xfrm>
                <a:off x="2715937" y="5090602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55" name="Rektangel 54">
                <a:extLst>
                  <a:ext uri="{FF2B5EF4-FFF2-40B4-BE49-F238E27FC236}">
                    <a16:creationId xmlns:a16="http://schemas.microsoft.com/office/drawing/2014/main" id="{34ECFF50-188A-EF4D-ABC2-ECFAF9D440AE}"/>
                  </a:ext>
                </a:extLst>
              </p:cNvPr>
              <p:cNvSpPr/>
              <p:nvPr userDrawn="1"/>
            </p:nvSpPr>
            <p:spPr>
              <a:xfrm>
                <a:off x="2464464" y="5090602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27" name="Grupp 26">
              <a:extLst>
                <a:ext uri="{FF2B5EF4-FFF2-40B4-BE49-F238E27FC236}">
                  <a16:creationId xmlns:a16="http://schemas.microsoft.com/office/drawing/2014/main" id="{F68676DE-7159-B449-A14D-06BBB64ECB8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0" y="443465"/>
              <a:ext cx="238707" cy="238781"/>
              <a:chOff x="2212991" y="4839051"/>
              <a:chExt cx="754419" cy="754653"/>
            </a:xfrm>
            <a:grpFill/>
          </p:grpSpPr>
          <p:sp>
            <p:nvSpPr>
              <p:cNvPr id="38" name="Rektangel 37">
                <a:extLst>
                  <a:ext uri="{FF2B5EF4-FFF2-40B4-BE49-F238E27FC236}">
                    <a16:creationId xmlns:a16="http://schemas.microsoft.com/office/drawing/2014/main" id="{A435E150-EB57-B44A-8293-2C19C271A956}"/>
                  </a:ext>
                </a:extLst>
              </p:cNvPr>
              <p:cNvSpPr/>
              <p:nvPr userDrawn="1"/>
            </p:nvSpPr>
            <p:spPr>
              <a:xfrm>
                <a:off x="2212991" y="5342153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39" name="Rektangel 38">
                <a:extLst>
                  <a:ext uri="{FF2B5EF4-FFF2-40B4-BE49-F238E27FC236}">
                    <a16:creationId xmlns:a16="http://schemas.microsoft.com/office/drawing/2014/main" id="{53C0B4FF-3765-4840-8E0A-9AA936D37216}"/>
                  </a:ext>
                </a:extLst>
              </p:cNvPr>
              <p:cNvSpPr/>
              <p:nvPr userDrawn="1"/>
            </p:nvSpPr>
            <p:spPr>
              <a:xfrm>
                <a:off x="2212991" y="5090602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40" name="Rektangel 39">
                <a:extLst>
                  <a:ext uri="{FF2B5EF4-FFF2-40B4-BE49-F238E27FC236}">
                    <a16:creationId xmlns:a16="http://schemas.microsoft.com/office/drawing/2014/main" id="{A60EFB5C-D38B-D849-AB68-371460E2B1DC}"/>
                  </a:ext>
                </a:extLst>
              </p:cNvPr>
              <p:cNvSpPr/>
              <p:nvPr userDrawn="1"/>
            </p:nvSpPr>
            <p:spPr>
              <a:xfrm>
                <a:off x="2212991" y="4839051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41" name="Rektangel 40">
                <a:extLst>
                  <a:ext uri="{FF2B5EF4-FFF2-40B4-BE49-F238E27FC236}">
                    <a16:creationId xmlns:a16="http://schemas.microsoft.com/office/drawing/2014/main" id="{A71C6519-4CCC-D74C-A050-B08BE3BFE6AE}"/>
                  </a:ext>
                </a:extLst>
              </p:cNvPr>
              <p:cNvSpPr/>
              <p:nvPr userDrawn="1"/>
            </p:nvSpPr>
            <p:spPr>
              <a:xfrm>
                <a:off x="2464464" y="4839051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42" name="Rektangel 41">
                <a:extLst>
                  <a:ext uri="{FF2B5EF4-FFF2-40B4-BE49-F238E27FC236}">
                    <a16:creationId xmlns:a16="http://schemas.microsoft.com/office/drawing/2014/main" id="{8625C522-5195-CA45-9C5A-7279ED5AF410}"/>
                  </a:ext>
                </a:extLst>
              </p:cNvPr>
              <p:cNvSpPr/>
              <p:nvPr userDrawn="1"/>
            </p:nvSpPr>
            <p:spPr>
              <a:xfrm>
                <a:off x="2715937" y="4839051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43" name="Rektangel 42">
                <a:extLst>
                  <a:ext uri="{FF2B5EF4-FFF2-40B4-BE49-F238E27FC236}">
                    <a16:creationId xmlns:a16="http://schemas.microsoft.com/office/drawing/2014/main" id="{B21F9AF9-65C3-BA4E-9064-122DC8A4A494}"/>
                  </a:ext>
                </a:extLst>
              </p:cNvPr>
              <p:cNvSpPr/>
              <p:nvPr userDrawn="1"/>
            </p:nvSpPr>
            <p:spPr>
              <a:xfrm>
                <a:off x="2464464" y="5342153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44" name="Rektangel 43">
                <a:extLst>
                  <a:ext uri="{FF2B5EF4-FFF2-40B4-BE49-F238E27FC236}">
                    <a16:creationId xmlns:a16="http://schemas.microsoft.com/office/drawing/2014/main" id="{7D8AAB2F-C807-4C4C-871F-F2E3846FF9FC}"/>
                  </a:ext>
                </a:extLst>
              </p:cNvPr>
              <p:cNvSpPr/>
              <p:nvPr userDrawn="1"/>
            </p:nvSpPr>
            <p:spPr>
              <a:xfrm>
                <a:off x="2715937" y="5342153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45" name="Rektangel 44">
                <a:extLst>
                  <a:ext uri="{FF2B5EF4-FFF2-40B4-BE49-F238E27FC236}">
                    <a16:creationId xmlns:a16="http://schemas.microsoft.com/office/drawing/2014/main" id="{0CCC44B3-D0FF-D14E-A1C6-B6CFB2D23374}"/>
                  </a:ext>
                </a:extLst>
              </p:cNvPr>
              <p:cNvSpPr/>
              <p:nvPr userDrawn="1"/>
            </p:nvSpPr>
            <p:spPr>
              <a:xfrm>
                <a:off x="2715937" y="5090602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46" name="Rektangel 45">
                <a:extLst>
                  <a:ext uri="{FF2B5EF4-FFF2-40B4-BE49-F238E27FC236}">
                    <a16:creationId xmlns:a16="http://schemas.microsoft.com/office/drawing/2014/main" id="{3E7AF6E4-A19E-CB48-A8B3-F17A97DA27ED}"/>
                  </a:ext>
                </a:extLst>
              </p:cNvPr>
              <p:cNvSpPr/>
              <p:nvPr userDrawn="1"/>
            </p:nvSpPr>
            <p:spPr>
              <a:xfrm>
                <a:off x="2464464" y="5090602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28" name="Grupp 27">
              <a:extLst>
                <a:ext uri="{FF2B5EF4-FFF2-40B4-BE49-F238E27FC236}">
                  <a16:creationId xmlns:a16="http://schemas.microsoft.com/office/drawing/2014/main" id="{4D7939D2-013B-8D43-AF56-65E8308D448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80067" y="443465"/>
              <a:ext cx="238707" cy="238781"/>
              <a:chOff x="2212991" y="4839051"/>
              <a:chExt cx="754419" cy="754653"/>
            </a:xfrm>
            <a:grpFill/>
          </p:grpSpPr>
          <p:sp>
            <p:nvSpPr>
              <p:cNvPr id="29" name="Rektangel 28">
                <a:extLst>
                  <a:ext uri="{FF2B5EF4-FFF2-40B4-BE49-F238E27FC236}">
                    <a16:creationId xmlns:a16="http://schemas.microsoft.com/office/drawing/2014/main" id="{2B38132A-7F88-3148-A4FC-2DA07E2A634F}"/>
                  </a:ext>
                </a:extLst>
              </p:cNvPr>
              <p:cNvSpPr/>
              <p:nvPr userDrawn="1"/>
            </p:nvSpPr>
            <p:spPr>
              <a:xfrm>
                <a:off x="2212991" y="5342153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30" name="Rektangel 29">
                <a:extLst>
                  <a:ext uri="{FF2B5EF4-FFF2-40B4-BE49-F238E27FC236}">
                    <a16:creationId xmlns:a16="http://schemas.microsoft.com/office/drawing/2014/main" id="{5209F07D-76ED-C14B-B4D2-A7765896DEBC}"/>
                  </a:ext>
                </a:extLst>
              </p:cNvPr>
              <p:cNvSpPr/>
              <p:nvPr userDrawn="1"/>
            </p:nvSpPr>
            <p:spPr>
              <a:xfrm>
                <a:off x="2212991" y="5090602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31" name="Rektangel 30">
                <a:extLst>
                  <a:ext uri="{FF2B5EF4-FFF2-40B4-BE49-F238E27FC236}">
                    <a16:creationId xmlns:a16="http://schemas.microsoft.com/office/drawing/2014/main" id="{A32CA292-5FF0-A747-8736-F788E8B5030A}"/>
                  </a:ext>
                </a:extLst>
              </p:cNvPr>
              <p:cNvSpPr/>
              <p:nvPr userDrawn="1"/>
            </p:nvSpPr>
            <p:spPr>
              <a:xfrm>
                <a:off x="2212991" y="4839051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32" name="Rektangel 31">
                <a:extLst>
                  <a:ext uri="{FF2B5EF4-FFF2-40B4-BE49-F238E27FC236}">
                    <a16:creationId xmlns:a16="http://schemas.microsoft.com/office/drawing/2014/main" id="{AF774941-1457-FE4F-99C0-D11026CE8C84}"/>
                  </a:ext>
                </a:extLst>
              </p:cNvPr>
              <p:cNvSpPr/>
              <p:nvPr userDrawn="1"/>
            </p:nvSpPr>
            <p:spPr>
              <a:xfrm>
                <a:off x="2464464" y="4839051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33" name="Rektangel 32">
                <a:extLst>
                  <a:ext uri="{FF2B5EF4-FFF2-40B4-BE49-F238E27FC236}">
                    <a16:creationId xmlns:a16="http://schemas.microsoft.com/office/drawing/2014/main" id="{A552B882-FA01-D642-91BA-E072AF506A10}"/>
                  </a:ext>
                </a:extLst>
              </p:cNvPr>
              <p:cNvSpPr/>
              <p:nvPr userDrawn="1"/>
            </p:nvSpPr>
            <p:spPr>
              <a:xfrm>
                <a:off x="2715937" y="4839051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34" name="Rektangel 33">
                <a:extLst>
                  <a:ext uri="{FF2B5EF4-FFF2-40B4-BE49-F238E27FC236}">
                    <a16:creationId xmlns:a16="http://schemas.microsoft.com/office/drawing/2014/main" id="{10860FD5-FD3F-A44E-A3A2-6ACBE91E3C41}"/>
                  </a:ext>
                </a:extLst>
              </p:cNvPr>
              <p:cNvSpPr/>
              <p:nvPr userDrawn="1"/>
            </p:nvSpPr>
            <p:spPr>
              <a:xfrm>
                <a:off x="2464464" y="5342153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35" name="Rektangel 34">
                <a:extLst>
                  <a:ext uri="{FF2B5EF4-FFF2-40B4-BE49-F238E27FC236}">
                    <a16:creationId xmlns:a16="http://schemas.microsoft.com/office/drawing/2014/main" id="{7864E4F5-5000-7D43-8D12-8117255CB092}"/>
                  </a:ext>
                </a:extLst>
              </p:cNvPr>
              <p:cNvSpPr/>
              <p:nvPr userDrawn="1"/>
            </p:nvSpPr>
            <p:spPr>
              <a:xfrm>
                <a:off x="2715937" y="5342153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36" name="Rektangel 35">
                <a:extLst>
                  <a:ext uri="{FF2B5EF4-FFF2-40B4-BE49-F238E27FC236}">
                    <a16:creationId xmlns:a16="http://schemas.microsoft.com/office/drawing/2014/main" id="{63FCD91C-D163-694C-A6A2-A8777BB9D7EF}"/>
                  </a:ext>
                </a:extLst>
              </p:cNvPr>
              <p:cNvSpPr/>
              <p:nvPr userDrawn="1"/>
            </p:nvSpPr>
            <p:spPr>
              <a:xfrm>
                <a:off x="2715937" y="5090602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37" name="Rektangel 36">
                <a:extLst>
                  <a:ext uri="{FF2B5EF4-FFF2-40B4-BE49-F238E27FC236}">
                    <a16:creationId xmlns:a16="http://schemas.microsoft.com/office/drawing/2014/main" id="{C530E33C-0CCE-EA45-BFBA-21B929A17D1A}"/>
                  </a:ext>
                </a:extLst>
              </p:cNvPr>
              <p:cNvSpPr/>
              <p:nvPr userDrawn="1"/>
            </p:nvSpPr>
            <p:spPr>
              <a:xfrm>
                <a:off x="2464464" y="5090602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</p:grpSp>
      <p:cxnSp>
        <p:nvCxnSpPr>
          <p:cNvPr id="65" name="Rak 64">
            <a:extLst>
              <a:ext uri="{FF2B5EF4-FFF2-40B4-BE49-F238E27FC236}">
                <a16:creationId xmlns:a16="http://schemas.microsoft.com/office/drawing/2014/main" id="{FFF58A14-E24D-2646-87F0-D570B46FC445}"/>
              </a:ext>
            </a:extLst>
          </p:cNvPr>
          <p:cNvCxnSpPr>
            <a:cxnSpLocks/>
          </p:cNvCxnSpPr>
          <p:nvPr userDrawn="1"/>
        </p:nvCxnSpPr>
        <p:spPr>
          <a:xfrm>
            <a:off x="247666" y="4891747"/>
            <a:ext cx="8645509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ubrik 1">
            <a:extLst>
              <a:ext uri="{FF2B5EF4-FFF2-40B4-BE49-F238E27FC236}">
                <a16:creationId xmlns:a16="http://schemas.microsoft.com/office/drawing/2014/main" id="{3997965E-37C7-4D41-8C47-88DEC7D855A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59548" y="1079437"/>
            <a:ext cx="8181215" cy="643695"/>
          </a:xfrm>
        </p:spPr>
        <p:txBody>
          <a:bodyPr lIns="90000" anchor="t">
            <a:noAutofit/>
          </a:bodyPr>
          <a:lstStyle>
            <a:lvl1pPr algn="l">
              <a:lnSpc>
                <a:spcPct val="90000"/>
              </a:lnSpc>
              <a:defRPr sz="3600"/>
            </a:lvl1pPr>
          </a:lstStyle>
          <a:p>
            <a:r>
              <a:rPr lang="sv-SE" dirty="0"/>
              <a:t>Klicka för att ändra rubrikformat</a:t>
            </a:r>
            <a:endParaRPr lang="en-GB" dirty="0"/>
          </a:p>
        </p:txBody>
      </p:sp>
      <p:sp>
        <p:nvSpPr>
          <p:cNvPr id="67" name="Underrubrik 2">
            <a:extLst>
              <a:ext uri="{FF2B5EF4-FFF2-40B4-BE49-F238E27FC236}">
                <a16:creationId xmlns:a16="http://schemas.microsoft.com/office/drawing/2014/main" id="{BE9565E6-B7A1-5E48-B793-BFB8048C99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9548" y="1723132"/>
            <a:ext cx="8181215" cy="711031"/>
          </a:xfrm>
        </p:spPr>
        <p:txBody>
          <a:bodyPr lIns="108000" rIns="90000">
            <a:noAutofit/>
          </a:bodyPr>
          <a:lstStyle>
            <a:lvl1pPr marL="0" indent="0" algn="l">
              <a:lnSpc>
                <a:spcPct val="90000"/>
              </a:lnSpc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 dirty="0"/>
              <a:t>Klicka här för att ändra mall för underrubrikformat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56855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D32C2D5F-EA7C-6946-8E8C-7B84A7CCE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Klicka här för att ändra mall för rubrikformat</a:t>
            </a:r>
            <a:endParaRPr lang="en-GB" dirty="0"/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142A2319-CD13-BE4D-9C63-5A9EBFDCEC1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FB2CF90B-63BC-6544-9FB4-A72410329261}" type="datetime1">
              <a:rPr lang="sv-SE" smtClean="0"/>
              <a:t>2021-05-02</a:t>
            </a:fld>
            <a:endParaRPr lang="en-GB" dirty="0"/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47540BA4-CF98-2846-8D40-8EA647BCD6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8348D-F2D3-AB47-AE2A-1D59B1E58D6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Platshållare för innehåll 10">
            <a:extLst>
              <a:ext uri="{FF2B5EF4-FFF2-40B4-BE49-F238E27FC236}">
                <a16:creationId xmlns:a16="http://schemas.microsoft.com/office/drawing/2014/main" id="{C55E1E5B-E1F9-C645-91AF-7753BF8D8EB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062000" y="1112400"/>
            <a:ext cx="7559674" cy="3612000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sv-SE" dirty="0"/>
              <a:t>Klicka här för att ändra format på bakgrundstexten</a:t>
            </a:r>
          </a:p>
          <a:p>
            <a:pPr lvl="1"/>
            <a:r>
              <a:rPr lang="sv-SE" dirty="0"/>
              <a:t>Nivå två</a:t>
            </a:r>
          </a:p>
          <a:p>
            <a:pPr lvl="2"/>
            <a:r>
              <a:rPr lang="sv-SE" dirty="0"/>
              <a:t>Nivå tre</a:t>
            </a:r>
          </a:p>
          <a:p>
            <a:pPr lvl="3"/>
            <a:r>
              <a:rPr lang="sv-SE" dirty="0"/>
              <a:t>Nivå fyra</a:t>
            </a:r>
          </a:p>
          <a:p>
            <a:pPr lvl="4"/>
            <a:r>
              <a:rPr lang="sv-SE" dirty="0"/>
              <a:t>Nivå fem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83001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 och två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0AEF5597-77F0-434A-A2AB-0ACCE1CD7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Klicka här för att ändra mall för rubrikformat</a:t>
            </a:r>
            <a:endParaRPr lang="en-GB" dirty="0"/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D89E2E86-DCB5-5D40-AAC1-7A916712E6F4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BAD82F0C-0E2A-5546-8972-AA94798A63F5}" type="datetime1">
              <a:rPr lang="sv-SE" smtClean="0"/>
              <a:t>2021-05-02</a:t>
            </a:fld>
            <a:endParaRPr lang="en-GB" dirty="0"/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7C89D1DA-CF8E-0D44-9D15-51F737427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8348D-F2D3-AB47-AE2A-1D59B1E58D6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Platshållare för innehåll 6">
            <a:extLst>
              <a:ext uri="{FF2B5EF4-FFF2-40B4-BE49-F238E27FC236}">
                <a16:creationId xmlns:a16="http://schemas.microsoft.com/office/drawing/2014/main" id="{6AD6011F-45DB-6648-8334-1B4DC6E8EA9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062000" y="1116000"/>
            <a:ext cx="3427344" cy="3781438"/>
          </a:xfrm>
        </p:spPr>
        <p:txBody>
          <a:bodyPr/>
          <a:lstStyle>
            <a:lvl1pPr>
              <a:spcBef>
                <a:spcPts val="600"/>
              </a:spcBef>
              <a:defRPr sz="1400"/>
            </a:lvl1pPr>
            <a:lvl2pPr>
              <a:defRPr sz="12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sv-SE" dirty="0"/>
              <a:t>Klicka här för att ändra format på bakgrundstexten</a:t>
            </a:r>
          </a:p>
          <a:p>
            <a:pPr lvl="1"/>
            <a:r>
              <a:rPr lang="sv-SE" dirty="0"/>
              <a:t>Nivå två</a:t>
            </a:r>
          </a:p>
          <a:p>
            <a:pPr lvl="2"/>
            <a:r>
              <a:rPr lang="sv-SE" dirty="0"/>
              <a:t>Nivå tre</a:t>
            </a:r>
          </a:p>
          <a:p>
            <a:pPr lvl="3"/>
            <a:r>
              <a:rPr lang="sv-SE" dirty="0"/>
              <a:t>Nivå fyra</a:t>
            </a:r>
          </a:p>
          <a:p>
            <a:pPr lvl="4"/>
            <a:r>
              <a:rPr lang="sv-SE" dirty="0"/>
              <a:t>Nivå fem</a:t>
            </a:r>
            <a:endParaRPr lang="en-GB" dirty="0"/>
          </a:p>
        </p:txBody>
      </p:sp>
      <p:sp>
        <p:nvSpPr>
          <p:cNvPr id="8" name="Platshållare för innehåll 6">
            <a:extLst>
              <a:ext uri="{FF2B5EF4-FFF2-40B4-BE49-F238E27FC236}">
                <a16:creationId xmlns:a16="http://schemas.microsoft.com/office/drawing/2014/main" id="{E71BD36F-2D19-AD42-B3D6-3BC155EE33A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572000" y="1116000"/>
            <a:ext cx="3427341" cy="3781438"/>
          </a:xfrm>
        </p:spPr>
        <p:txBody>
          <a:bodyPr/>
          <a:lstStyle>
            <a:lvl1pPr>
              <a:spcBef>
                <a:spcPts val="600"/>
              </a:spcBef>
              <a:defRPr sz="1400"/>
            </a:lvl1pPr>
            <a:lvl2pPr>
              <a:defRPr sz="12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sv-SE" dirty="0"/>
              <a:t>Klicka här för att ändra format på bakgrundstexten</a:t>
            </a:r>
          </a:p>
          <a:p>
            <a:pPr lvl="1"/>
            <a:r>
              <a:rPr lang="sv-SE" dirty="0"/>
              <a:t>Nivå två</a:t>
            </a:r>
          </a:p>
          <a:p>
            <a:pPr lvl="2"/>
            <a:r>
              <a:rPr lang="sv-SE" dirty="0"/>
              <a:t>Nivå tre</a:t>
            </a:r>
          </a:p>
          <a:p>
            <a:pPr lvl="3"/>
            <a:r>
              <a:rPr lang="sv-SE" dirty="0"/>
              <a:t>Nivå fyra</a:t>
            </a:r>
          </a:p>
          <a:p>
            <a:pPr lvl="4"/>
            <a:r>
              <a:rPr lang="sv-SE" dirty="0"/>
              <a:t>Nivå fem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95337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, underrubriker och två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0AEF5597-77F0-434A-A2AB-0ACCE1CD7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  <a:endParaRPr lang="en-GB"/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D89E2E86-DCB5-5D40-AAC1-7A916712E6F4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A7A7FA62-242B-154F-BDED-F228A40489AE}" type="datetime1">
              <a:rPr lang="sv-SE" smtClean="0"/>
              <a:t>2021-05-02</a:t>
            </a:fld>
            <a:endParaRPr lang="en-GB" dirty="0"/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7C89D1DA-CF8E-0D44-9D15-51F737427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8348D-F2D3-AB47-AE2A-1D59B1E58D6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Platshållare för innehåll 6">
            <a:extLst>
              <a:ext uri="{FF2B5EF4-FFF2-40B4-BE49-F238E27FC236}">
                <a16:creationId xmlns:a16="http://schemas.microsoft.com/office/drawing/2014/main" id="{6AD6011F-45DB-6648-8334-1B4DC6E8EA9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062000" y="1458000"/>
            <a:ext cx="3427344" cy="3266400"/>
          </a:xfrm>
        </p:spPr>
        <p:txBody>
          <a:bodyPr/>
          <a:lstStyle>
            <a:lvl1pPr>
              <a:spcBef>
                <a:spcPts val="600"/>
              </a:spcBef>
              <a:defRPr sz="1400"/>
            </a:lvl1pPr>
            <a:lvl2pPr>
              <a:defRPr sz="12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sv-SE" dirty="0"/>
              <a:t>Klicka här för att ändra format på bakgrundstexten</a:t>
            </a:r>
          </a:p>
          <a:p>
            <a:pPr lvl="1"/>
            <a:r>
              <a:rPr lang="sv-SE" dirty="0"/>
              <a:t>Nivå två</a:t>
            </a:r>
          </a:p>
          <a:p>
            <a:pPr lvl="2"/>
            <a:r>
              <a:rPr lang="sv-SE" dirty="0"/>
              <a:t>Nivå tre</a:t>
            </a:r>
          </a:p>
          <a:p>
            <a:pPr lvl="3"/>
            <a:r>
              <a:rPr lang="sv-SE" dirty="0"/>
              <a:t>Nivå fyra</a:t>
            </a:r>
          </a:p>
          <a:p>
            <a:pPr lvl="4"/>
            <a:r>
              <a:rPr lang="sv-SE" dirty="0"/>
              <a:t>Nivå fem</a:t>
            </a:r>
            <a:endParaRPr lang="en-GB" dirty="0"/>
          </a:p>
        </p:txBody>
      </p:sp>
      <p:sp>
        <p:nvSpPr>
          <p:cNvPr id="8" name="Platshållare för innehåll 6">
            <a:extLst>
              <a:ext uri="{FF2B5EF4-FFF2-40B4-BE49-F238E27FC236}">
                <a16:creationId xmlns:a16="http://schemas.microsoft.com/office/drawing/2014/main" id="{E71BD36F-2D19-AD42-B3D6-3BC155EE33A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572000" y="1458000"/>
            <a:ext cx="3427341" cy="3266400"/>
          </a:xfrm>
        </p:spPr>
        <p:txBody>
          <a:bodyPr/>
          <a:lstStyle>
            <a:lvl1pPr>
              <a:spcBef>
                <a:spcPts val="600"/>
              </a:spcBef>
              <a:defRPr sz="1400"/>
            </a:lvl1pPr>
            <a:lvl2pPr>
              <a:defRPr sz="12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sv-SE" dirty="0"/>
              <a:t>Klicka här för att ändra format på bakgrundstexten</a:t>
            </a:r>
          </a:p>
          <a:p>
            <a:pPr lvl="1"/>
            <a:r>
              <a:rPr lang="sv-SE" dirty="0"/>
              <a:t>Nivå två</a:t>
            </a:r>
          </a:p>
          <a:p>
            <a:pPr lvl="2"/>
            <a:r>
              <a:rPr lang="sv-SE" dirty="0"/>
              <a:t>Nivå tre</a:t>
            </a:r>
          </a:p>
          <a:p>
            <a:pPr lvl="3"/>
            <a:r>
              <a:rPr lang="sv-SE" dirty="0"/>
              <a:t>Nivå fyra</a:t>
            </a:r>
          </a:p>
          <a:p>
            <a:pPr lvl="4"/>
            <a:r>
              <a:rPr lang="sv-SE" dirty="0"/>
              <a:t>Nivå fem</a:t>
            </a:r>
            <a:endParaRPr lang="en-GB" dirty="0"/>
          </a:p>
        </p:txBody>
      </p:sp>
      <p:sp>
        <p:nvSpPr>
          <p:cNvPr id="9" name="Platshållare för text 2">
            <a:extLst>
              <a:ext uri="{FF2B5EF4-FFF2-40B4-BE49-F238E27FC236}">
                <a16:creationId xmlns:a16="http://schemas.microsoft.com/office/drawing/2014/main" id="{5036AF80-4CD2-454D-A2BD-8376F1D805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2000" y="1051200"/>
            <a:ext cx="3427342" cy="327722"/>
          </a:xfrm>
        </p:spPr>
        <p:txBody>
          <a:bodyPr anchor="b">
            <a:noAutofit/>
          </a:bodyPr>
          <a:lstStyle>
            <a:lvl1pPr marL="0" indent="0">
              <a:buNone/>
              <a:defRPr sz="1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 dirty="0"/>
              <a:t>Klicka här för att ändra format på bakgrundstexten</a:t>
            </a:r>
          </a:p>
        </p:txBody>
      </p:sp>
      <p:sp>
        <p:nvSpPr>
          <p:cNvPr id="10" name="Platshållare för text 4">
            <a:extLst>
              <a:ext uri="{FF2B5EF4-FFF2-40B4-BE49-F238E27FC236}">
                <a16:creationId xmlns:a16="http://schemas.microsoft.com/office/drawing/2014/main" id="{BD1EFFC8-506E-5A4A-B12B-1ED4D1958FC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572000" y="1051200"/>
            <a:ext cx="3427341" cy="327722"/>
          </a:xfrm>
        </p:spPr>
        <p:txBody>
          <a:bodyPr anchor="b">
            <a:noAutofit/>
          </a:bodyPr>
          <a:lstStyle>
            <a:lvl1pPr marL="0" indent="0">
              <a:buNone/>
              <a:defRPr sz="1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 dirty="0"/>
              <a:t>Klicka här för att ändra format på bakgrundstexten</a:t>
            </a:r>
          </a:p>
        </p:txBody>
      </p:sp>
    </p:spTree>
    <p:extLst>
      <p:ext uri="{BB962C8B-B14F-4D97-AF65-F5344CB8AC3E}">
        <p14:creationId xmlns:p14="http://schemas.microsoft.com/office/powerpoint/2010/main" val="2559558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 och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F99213F7-29AE-3348-BA14-276452F17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  <a:endParaRPr lang="en-GB"/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DEE58744-88EE-9F48-B53F-195692071B89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D45677C-6021-4B4B-8D00-4AA6DB0D4902}" type="datetime1">
              <a:rPr lang="sv-SE" smtClean="0"/>
              <a:t>2021-05-02</a:t>
            </a:fld>
            <a:endParaRPr lang="en-GB" dirty="0"/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12052B00-675E-0049-A5DB-D785D6290E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8348D-F2D3-AB47-AE2A-1D59B1E58D6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Platshållare för bild 6">
            <a:extLst>
              <a:ext uri="{FF2B5EF4-FFF2-40B4-BE49-F238E27FC236}">
                <a16:creationId xmlns:a16="http://schemas.microsoft.com/office/drawing/2014/main" id="{4CD2FD66-7FAA-AE47-8A10-92EF24064E2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50825" y="1182688"/>
            <a:ext cx="8642350" cy="354171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17774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 och två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F99213F7-29AE-3348-BA14-276452F17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  <a:endParaRPr lang="en-GB"/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DEE58744-88EE-9F48-B53F-195692071B89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41755ED-D54E-694B-A391-7B1A4BC3BA77}" type="datetime1">
              <a:rPr lang="sv-SE" smtClean="0"/>
              <a:t>2021-05-02</a:t>
            </a:fld>
            <a:endParaRPr lang="en-GB" dirty="0"/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12052B00-675E-0049-A5DB-D785D6290E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8348D-F2D3-AB47-AE2A-1D59B1E58D6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Platshållare för bild 6">
            <a:extLst>
              <a:ext uri="{FF2B5EF4-FFF2-40B4-BE49-F238E27FC236}">
                <a16:creationId xmlns:a16="http://schemas.microsoft.com/office/drawing/2014/main" id="{4CD2FD66-7FAA-AE47-8A10-92EF24064E2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50825" y="1183342"/>
            <a:ext cx="4282057" cy="354105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 dirty="0"/>
          </a:p>
        </p:txBody>
      </p:sp>
      <p:sp>
        <p:nvSpPr>
          <p:cNvPr id="8" name="Platshållare för bild 6">
            <a:extLst>
              <a:ext uri="{FF2B5EF4-FFF2-40B4-BE49-F238E27FC236}">
                <a16:creationId xmlns:a16="http://schemas.microsoft.com/office/drawing/2014/main" id="{F471D766-023C-E042-B60C-5AA70DCA121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11119" y="1183342"/>
            <a:ext cx="4282055" cy="354105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01281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106286D3-8649-524C-AC90-FF2F69102F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Klicka här för att ändra mall för rubrikformat</a:t>
            </a:r>
            <a:endParaRPr lang="en-GB" dirty="0"/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EE417B25-3466-4D4E-9932-2BC6E1D868B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C55EB1E9-4E18-5549-8E17-04A05D374244}" type="datetime1">
              <a:rPr lang="sv-SE" smtClean="0"/>
              <a:t>2021-05-02</a:t>
            </a:fld>
            <a:endParaRPr lang="en-GB" dirty="0"/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31573EF2-0F29-FC4E-8D8C-6C9A6BED7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8348D-F2D3-AB47-AE2A-1D59B1E58D6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7115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emf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upp 15">
            <a:extLst>
              <a:ext uri="{FF2B5EF4-FFF2-40B4-BE49-F238E27FC236}">
                <a16:creationId xmlns:a16="http://schemas.microsoft.com/office/drawing/2014/main" id="{8FC9BCA9-8112-B140-ADE9-6824270029CC}"/>
              </a:ext>
            </a:extLst>
          </p:cNvPr>
          <p:cNvGrpSpPr/>
          <p:nvPr userDrawn="1"/>
        </p:nvGrpSpPr>
        <p:grpSpPr>
          <a:xfrm>
            <a:off x="0" y="0"/>
            <a:ext cx="1172780" cy="1181100"/>
            <a:chOff x="0" y="0"/>
            <a:chExt cx="1118774" cy="1126711"/>
          </a:xfrm>
          <a:noFill/>
        </p:grpSpPr>
        <p:pic>
          <p:nvPicPr>
            <p:cNvPr id="17" name="Picture 2">
              <a:extLst>
                <a:ext uri="{FF2B5EF4-FFF2-40B4-BE49-F238E27FC236}">
                  <a16:creationId xmlns:a16="http://schemas.microsoft.com/office/drawing/2014/main" id="{5CC0A999-4F7B-8C4E-8149-C4EAA0A4A500}"/>
                </a:ext>
              </a:extLst>
            </p:cNvPr>
            <p:cNvPicPr>
              <a:picLocks noChangeArrowheads="1"/>
            </p:cNvPicPr>
            <p:nvPr userDrawn="1"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8674" y="237964"/>
              <a:ext cx="641393" cy="64978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8" name="Grupp 17">
              <a:extLst>
                <a:ext uri="{FF2B5EF4-FFF2-40B4-BE49-F238E27FC236}">
                  <a16:creationId xmlns:a16="http://schemas.microsoft.com/office/drawing/2014/main" id="{69D53D63-D667-E84D-A90C-8D11EC9E4B5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40017" y="0"/>
              <a:ext cx="238707" cy="238781"/>
              <a:chOff x="2212991" y="4839051"/>
              <a:chExt cx="754419" cy="754653"/>
            </a:xfrm>
            <a:grpFill/>
          </p:grpSpPr>
          <p:sp>
            <p:nvSpPr>
              <p:cNvPr id="55" name="Rektangel 54">
                <a:extLst>
                  <a:ext uri="{FF2B5EF4-FFF2-40B4-BE49-F238E27FC236}">
                    <a16:creationId xmlns:a16="http://schemas.microsoft.com/office/drawing/2014/main" id="{9B6D8BC4-515D-A14B-BF16-35FC559D15C0}"/>
                  </a:ext>
                </a:extLst>
              </p:cNvPr>
              <p:cNvSpPr/>
              <p:nvPr userDrawn="1"/>
            </p:nvSpPr>
            <p:spPr>
              <a:xfrm>
                <a:off x="2212991" y="5342153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56" name="Rektangel 55">
                <a:extLst>
                  <a:ext uri="{FF2B5EF4-FFF2-40B4-BE49-F238E27FC236}">
                    <a16:creationId xmlns:a16="http://schemas.microsoft.com/office/drawing/2014/main" id="{6A8074B4-32D4-7D4D-99B1-C1E5BCA4C294}"/>
                  </a:ext>
                </a:extLst>
              </p:cNvPr>
              <p:cNvSpPr/>
              <p:nvPr userDrawn="1"/>
            </p:nvSpPr>
            <p:spPr>
              <a:xfrm>
                <a:off x="2212991" y="5090602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57" name="Rektangel 56">
                <a:extLst>
                  <a:ext uri="{FF2B5EF4-FFF2-40B4-BE49-F238E27FC236}">
                    <a16:creationId xmlns:a16="http://schemas.microsoft.com/office/drawing/2014/main" id="{5DF1CC6E-E23D-7846-B935-B6D685DE5D3F}"/>
                  </a:ext>
                </a:extLst>
              </p:cNvPr>
              <p:cNvSpPr/>
              <p:nvPr userDrawn="1"/>
            </p:nvSpPr>
            <p:spPr>
              <a:xfrm>
                <a:off x="2212991" y="4839051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58" name="Rektangel 57">
                <a:extLst>
                  <a:ext uri="{FF2B5EF4-FFF2-40B4-BE49-F238E27FC236}">
                    <a16:creationId xmlns:a16="http://schemas.microsoft.com/office/drawing/2014/main" id="{E0344D03-8FC1-6B4D-BBDE-3DAE45779BC4}"/>
                  </a:ext>
                </a:extLst>
              </p:cNvPr>
              <p:cNvSpPr/>
              <p:nvPr userDrawn="1"/>
            </p:nvSpPr>
            <p:spPr>
              <a:xfrm>
                <a:off x="2464464" y="4839051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59" name="Rektangel 58">
                <a:extLst>
                  <a:ext uri="{FF2B5EF4-FFF2-40B4-BE49-F238E27FC236}">
                    <a16:creationId xmlns:a16="http://schemas.microsoft.com/office/drawing/2014/main" id="{1ADEEFC8-FFFE-B543-9D4F-F5E7FFED0956}"/>
                  </a:ext>
                </a:extLst>
              </p:cNvPr>
              <p:cNvSpPr/>
              <p:nvPr userDrawn="1"/>
            </p:nvSpPr>
            <p:spPr>
              <a:xfrm>
                <a:off x="2715937" y="4839051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60" name="Rektangel 59">
                <a:extLst>
                  <a:ext uri="{FF2B5EF4-FFF2-40B4-BE49-F238E27FC236}">
                    <a16:creationId xmlns:a16="http://schemas.microsoft.com/office/drawing/2014/main" id="{F8D556CD-9A22-3549-83E4-AC3754C40CA8}"/>
                  </a:ext>
                </a:extLst>
              </p:cNvPr>
              <p:cNvSpPr/>
              <p:nvPr userDrawn="1"/>
            </p:nvSpPr>
            <p:spPr>
              <a:xfrm>
                <a:off x="2464464" y="5342153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61" name="Rektangel 60">
                <a:extLst>
                  <a:ext uri="{FF2B5EF4-FFF2-40B4-BE49-F238E27FC236}">
                    <a16:creationId xmlns:a16="http://schemas.microsoft.com/office/drawing/2014/main" id="{483B93B1-26EF-844F-BD73-0AB10B74D5DE}"/>
                  </a:ext>
                </a:extLst>
              </p:cNvPr>
              <p:cNvSpPr/>
              <p:nvPr userDrawn="1"/>
            </p:nvSpPr>
            <p:spPr>
              <a:xfrm>
                <a:off x="2715937" y="5342153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62" name="Rektangel 61">
                <a:extLst>
                  <a:ext uri="{FF2B5EF4-FFF2-40B4-BE49-F238E27FC236}">
                    <a16:creationId xmlns:a16="http://schemas.microsoft.com/office/drawing/2014/main" id="{54D47BB5-122C-2748-A219-5604D6DB5EAD}"/>
                  </a:ext>
                </a:extLst>
              </p:cNvPr>
              <p:cNvSpPr/>
              <p:nvPr userDrawn="1"/>
            </p:nvSpPr>
            <p:spPr>
              <a:xfrm>
                <a:off x="2715937" y="5090602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63" name="Rektangel 62">
                <a:extLst>
                  <a:ext uri="{FF2B5EF4-FFF2-40B4-BE49-F238E27FC236}">
                    <a16:creationId xmlns:a16="http://schemas.microsoft.com/office/drawing/2014/main" id="{39F3589B-0BFD-5640-9CF3-FAF5F7063F1A}"/>
                  </a:ext>
                </a:extLst>
              </p:cNvPr>
              <p:cNvSpPr/>
              <p:nvPr userDrawn="1"/>
            </p:nvSpPr>
            <p:spPr>
              <a:xfrm>
                <a:off x="2464464" y="5090602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19" name="Grupp 18">
              <a:extLst>
                <a:ext uri="{FF2B5EF4-FFF2-40B4-BE49-F238E27FC236}">
                  <a16:creationId xmlns:a16="http://schemas.microsoft.com/office/drawing/2014/main" id="{BFB3C6E5-14B8-784E-8FB1-95AADD25647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40017" y="887930"/>
              <a:ext cx="238707" cy="238781"/>
              <a:chOff x="2212991" y="4839051"/>
              <a:chExt cx="754419" cy="754653"/>
            </a:xfrm>
            <a:grpFill/>
          </p:grpSpPr>
          <p:sp>
            <p:nvSpPr>
              <p:cNvPr id="46" name="Rektangel 45">
                <a:extLst>
                  <a:ext uri="{FF2B5EF4-FFF2-40B4-BE49-F238E27FC236}">
                    <a16:creationId xmlns:a16="http://schemas.microsoft.com/office/drawing/2014/main" id="{8FF3B2D3-7968-8841-B69E-C92F6F383163}"/>
                  </a:ext>
                </a:extLst>
              </p:cNvPr>
              <p:cNvSpPr/>
              <p:nvPr userDrawn="1"/>
            </p:nvSpPr>
            <p:spPr>
              <a:xfrm>
                <a:off x="2212991" y="5342153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47" name="Rektangel 46">
                <a:extLst>
                  <a:ext uri="{FF2B5EF4-FFF2-40B4-BE49-F238E27FC236}">
                    <a16:creationId xmlns:a16="http://schemas.microsoft.com/office/drawing/2014/main" id="{9C6FD4FD-051C-7D44-A009-64B5F0CF97F5}"/>
                  </a:ext>
                </a:extLst>
              </p:cNvPr>
              <p:cNvSpPr/>
              <p:nvPr userDrawn="1"/>
            </p:nvSpPr>
            <p:spPr>
              <a:xfrm>
                <a:off x="2212991" y="5090602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48" name="Rektangel 47">
                <a:extLst>
                  <a:ext uri="{FF2B5EF4-FFF2-40B4-BE49-F238E27FC236}">
                    <a16:creationId xmlns:a16="http://schemas.microsoft.com/office/drawing/2014/main" id="{D122B4FC-27BC-B84C-9081-BA4D2B8110D6}"/>
                  </a:ext>
                </a:extLst>
              </p:cNvPr>
              <p:cNvSpPr/>
              <p:nvPr userDrawn="1"/>
            </p:nvSpPr>
            <p:spPr>
              <a:xfrm>
                <a:off x="2212991" y="4839051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49" name="Rektangel 48">
                <a:extLst>
                  <a:ext uri="{FF2B5EF4-FFF2-40B4-BE49-F238E27FC236}">
                    <a16:creationId xmlns:a16="http://schemas.microsoft.com/office/drawing/2014/main" id="{C2B70FAB-C9FA-2A44-9029-57E8DB422861}"/>
                  </a:ext>
                </a:extLst>
              </p:cNvPr>
              <p:cNvSpPr/>
              <p:nvPr userDrawn="1"/>
            </p:nvSpPr>
            <p:spPr>
              <a:xfrm>
                <a:off x="2464464" y="4839051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50" name="Rektangel 49">
                <a:extLst>
                  <a:ext uri="{FF2B5EF4-FFF2-40B4-BE49-F238E27FC236}">
                    <a16:creationId xmlns:a16="http://schemas.microsoft.com/office/drawing/2014/main" id="{A5278468-9F40-3949-88D4-236CB2B2ABC3}"/>
                  </a:ext>
                </a:extLst>
              </p:cNvPr>
              <p:cNvSpPr/>
              <p:nvPr userDrawn="1"/>
            </p:nvSpPr>
            <p:spPr>
              <a:xfrm>
                <a:off x="2715937" y="4839051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51" name="Rektangel 50">
                <a:extLst>
                  <a:ext uri="{FF2B5EF4-FFF2-40B4-BE49-F238E27FC236}">
                    <a16:creationId xmlns:a16="http://schemas.microsoft.com/office/drawing/2014/main" id="{14A7F17F-2E72-7B46-9CD0-02CCB8739BB5}"/>
                  </a:ext>
                </a:extLst>
              </p:cNvPr>
              <p:cNvSpPr/>
              <p:nvPr userDrawn="1"/>
            </p:nvSpPr>
            <p:spPr>
              <a:xfrm>
                <a:off x="2464464" y="5342153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52" name="Rektangel 51">
                <a:extLst>
                  <a:ext uri="{FF2B5EF4-FFF2-40B4-BE49-F238E27FC236}">
                    <a16:creationId xmlns:a16="http://schemas.microsoft.com/office/drawing/2014/main" id="{93801361-770D-6F40-89DC-EB545DDB8AFF}"/>
                  </a:ext>
                </a:extLst>
              </p:cNvPr>
              <p:cNvSpPr/>
              <p:nvPr userDrawn="1"/>
            </p:nvSpPr>
            <p:spPr>
              <a:xfrm>
                <a:off x="2715937" y="5342153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53" name="Rektangel 52">
                <a:extLst>
                  <a:ext uri="{FF2B5EF4-FFF2-40B4-BE49-F238E27FC236}">
                    <a16:creationId xmlns:a16="http://schemas.microsoft.com/office/drawing/2014/main" id="{08944139-F9F3-7943-BCEB-BE4B04164A28}"/>
                  </a:ext>
                </a:extLst>
              </p:cNvPr>
              <p:cNvSpPr/>
              <p:nvPr userDrawn="1"/>
            </p:nvSpPr>
            <p:spPr>
              <a:xfrm>
                <a:off x="2715937" y="5090602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54" name="Rektangel 53">
                <a:extLst>
                  <a:ext uri="{FF2B5EF4-FFF2-40B4-BE49-F238E27FC236}">
                    <a16:creationId xmlns:a16="http://schemas.microsoft.com/office/drawing/2014/main" id="{3A4FBAF0-741B-2149-90C7-535640089BF3}"/>
                  </a:ext>
                </a:extLst>
              </p:cNvPr>
              <p:cNvSpPr/>
              <p:nvPr userDrawn="1"/>
            </p:nvSpPr>
            <p:spPr>
              <a:xfrm>
                <a:off x="2464464" y="5090602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20" name="Grupp 19">
              <a:extLst>
                <a:ext uri="{FF2B5EF4-FFF2-40B4-BE49-F238E27FC236}">
                  <a16:creationId xmlns:a16="http://schemas.microsoft.com/office/drawing/2014/main" id="{58807A2E-9697-D74B-98B0-162AE365508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0" y="443465"/>
              <a:ext cx="238707" cy="238781"/>
              <a:chOff x="2212991" y="4839051"/>
              <a:chExt cx="754419" cy="754653"/>
            </a:xfrm>
            <a:grpFill/>
          </p:grpSpPr>
          <p:sp>
            <p:nvSpPr>
              <p:cNvPr id="37" name="Rektangel 36">
                <a:extLst>
                  <a:ext uri="{FF2B5EF4-FFF2-40B4-BE49-F238E27FC236}">
                    <a16:creationId xmlns:a16="http://schemas.microsoft.com/office/drawing/2014/main" id="{81418C15-36C2-3E44-A14C-7074CE448558}"/>
                  </a:ext>
                </a:extLst>
              </p:cNvPr>
              <p:cNvSpPr/>
              <p:nvPr userDrawn="1"/>
            </p:nvSpPr>
            <p:spPr>
              <a:xfrm>
                <a:off x="2212991" y="5342153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38" name="Rektangel 37">
                <a:extLst>
                  <a:ext uri="{FF2B5EF4-FFF2-40B4-BE49-F238E27FC236}">
                    <a16:creationId xmlns:a16="http://schemas.microsoft.com/office/drawing/2014/main" id="{44833AF8-4999-7D4F-AE3B-8B0F9A33DFDF}"/>
                  </a:ext>
                </a:extLst>
              </p:cNvPr>
              <p:cNvSpPr/>
              <p:nvPr userDrawn="1"/>
            </p:nvSpPr>
            <p:spPr>
              <a:xfrm>
                <a:off x="2212991" y="5090602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39" name="Rektangel 38">
                <a:extLst>
                  <a:ext uri="{FF2B5EF4-FFF2-40B4-BE49-F238E27FC236}">
                    <a16:creationId xmlns:a16="http://schemas.microsoft.com/office/drawing/2014/main" id="{FF4139E5-A452-9845-824A-43F6502DE50C}"/>
                  </a:ext>
                </a:extLst>
              </p:cNvPr>
              <p:cNvSpPr/>
              <p:nvPr userDrawn="1"/>
            </p:nvSpPr>
            <p:spPr>
              <a:xfrm>
                <a:off x="2212991" y="4839051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40" name="Rektangel 39">
                <a:extLst>
                  <a:ext uri="{FF2B5EF4-FFF2-40B4-BE49-F238E27FC236}">
                    <a16:creationId xmlns:a16="http://schemas.microsoft.com/office/drawing/2014/main" id="{183BB7F3-8509-4B45-9508-7FA6F428C163}"/>
                  </a:ext>
                </a:extLst>
              </p:cNvPr>
              <p:cNvSpPr/>
              <p:nvPr userDrawn="1"/>
            </p:nvSpPr>
            <p:spPr>
              <a:xfrm>
                <a:off x="2464464" y="4839051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41" name="Rektangel 40">
                <a:extLst>
                  <a:ext uri="{FF2B5EF4-FFF2-40B4-BE49-F238E27FC236}">
                    <a16:creationId xmlns:a16="http://schemas.microsoft.com/office/drawing/2014/main" id="{DE036BB2-A884-814F-B716-7468FF3E1938}"/>
                  </a:ext>
                </a:extLst>
              </p:cNvPr>
              <p:cNvSpPr/>
              <p:nvPr userDrawn="1"/>
            </p:nvSpPr>
            <p:spPr>
              <a:xfrm>
                <a:off x="2715937" y="4839051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42" name="Rektangel 41">
                <a:extLst>
                  <a:ext uri="{FF2B5EF4-FFF2-40B4-BE49-F238E27FC236}">
                    <a16:creationId xmlns:a16="http://schemas.microsoft.com/office/drawing/2014/main" id="{8C10D231-9633-4D40-8745-05CD67ACEB58}"/>
                  </a:ext>
                </a:extLst>
              </p:cNvPr>
              <p:cNvSpPr/>
              <p:nvPr userDrawn="1"/>
            </p:nvSpPr>
            <p:spPr>
              <a:xfrm>
                <a:off x="2464464" y="5342153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43" name="Rektangel 42">
                <a:extLst>
                  <a:ext uri="{FF2B5EF4-FFF2-40B4-BE49-F238E27FC236}">
                    <a16:creationId xmlns:a16="http://schemas.microsoft.com/office/drawing/2014/main" id="{23A536BF-0D41-6E4F-985C-BE1F16D015F7}"/>
                  </a:ext>
                </a:extLst>
              </p:cNvPr>
              <p:cNvSpPr/>
              <p:nvPr userDrawn="1"/>
            </p:nvSpPr>
            <p:spPr>
              <a:xfrm>
                <a:off x="2715937" y="5342153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44" name="Rektangel 43">
                <a:extLst>
                  <a:ext uri="{FF2B5EF4-FFF2-40B4-BE49-F238E27FC236}">
                    <a16:creationId xmlns:a16="http://schemas.microsoft.com/office/drawing/2014/main" id="{BA63BD33-740B-0441-BEB3-D86ED464D5A4}"/>
                  </a:ext>
                </a:extLst>
              </p:cNvPr>
              <p:cNvSpPr/>
              <p:nvPr userDrawn="1"/>
            </p:nvSpPr>
            <p:spPr>
              <a:xfrm>
                <a:off x="2715937" y="5090602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45" name="Rektangel 44">
                <a:extLst>
                  <a:ext uri="{FF2B5EF4-FFF2-40B4-BE49-F238E27FC236}">
                    <a16:creationId xmlns:a16="http://schemas.microsoft.com/office/drawing/2014/main" id="{56D57299-ADB2-AF45-A47F-34F0365988CE}"/>
                  </a:ext>
                </a:extLst>
              </p:cNvPr>
              <p:cNvSpPr/>
              <p:nvPr userDrawn="1"/>
            </p:nvSpPr>
            <p:spPr>
              <a:xfrm>
                <a:off x="2464464" y="5090602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21" name="Grupp 20">
              <a:extLst>
                <a:ext uri="{FF2B5EF4-FFF2-40B4-BE49-F238E27FC236}">
                  <a16:creationId xmlns:a16="http://schemas.microsoft.com/office/drawing/2014/main" id="{50B193BD-04F2-AD45-A802-45224EFD42D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80067" y="443465"/>
              <a:ext cx="238707" cy="238781"/>
              <a:chOff x="2212991" y="4839051"/>
              <a:chExt cx="754419" cy="754653"/>
            </a:xfrm>
            <a:grpFill/>
          </p:grpSpPr>
          <p:sp>
            <p:nvSpPr>
              <p:cNvPr id="22" name="Rektangel 21">
                <a:extLst>
                  <a:ext uri="{FF2B5EF4-FFF2-40B4-BE49-F238E27FC236}">
                    <a16:creationId xmlns:a16="http://schemas.microsoft.com/office/drawing/2014/main" id="{B412C8AC-CE2A-8848-A20D-226D21F4CB5C}"/>
                  </a:ext>
                </a:extLst>
              </p:cNvPr>
              <p:cNvSpPr/>
              <p:nvPr userDrawn="1"/>
            </p:nvSpPr>
            <p:spPr>
              <a:xfrm>
                <a:off x="2212991" y="5342153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29" name="Rektangel 28">
                <a:extLst>
                  <a:ext uri="{FF2B5EF4-FFF2-40B4-BE49-F238E27FC236}">
                    <a16:creationId xmlns:a16="http://schemas.microsoft.com/office/drawing/2014/main" id="{FC864472-CE46-9A45-8003-AF4F1FF1F46F}"/>
                  </a:ext>
                </a:extLst>
              </p:cNvPr>
              <p:cNvSpPr/>
              <p:nvPr userDrawn="1"/>
            </p:nvSpPr>
            <p:spPr>
              <a:xfrm>
                <a:off x="2212991" y="5090602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30" name="Rektangel 29">
                <a:extLst>
                  <a:ext uri="{FF2B5EF4-FFF2-40B4-BE49-F238E27FC236}">
                    <a16:creationId xmlns:a16="http://schemas.microsoft.com/office/drawing/2014/main" id="{A55052CE-8A2D-5242-87E6-5FAE68A5F451}"/>
                  </a:ext>
                </a:extLst>
              </p:cNvPr>
              <p:cNvSpPr/>
              <p:nvPr userDrawn="1"/>
            </p:nvSpPr>
            <p:spPr>
              <a:xfrm>
                <a:off x="2212991" y="4839051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31" name="Rektangel 30">
                <a:extLst>
                  <a:ext uri="{FF2B5EF4-FFF2-40B4-BE49-F238E27FC236}">
                    <a16:creationId xmlns:a16="http://schemas.microsoft.com/office/drawing/2014/main" id="{C5C802A8-B3EB-504F-B960-8D1EB66A1C5F}"/>
                  </a:ext>
                </a:extLst>
              </p:cNvPr>
              <p:cNvSpPr/>
              <p:nvPr userDrawn="1"/>
            </p:nvSpPr>
            <p:spPr>
              <a:xfrm>
                <a:off x="2464464" y="4839051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32" name="Rektangel 31">
                <a:extLst>
                  <a:ext uri="{FF2B5EF4-FFF2-40B4-BE49-F238E27FC236}">
                    <a16:creationId xmlns:a16="http://schemas.microsoft.com/office/drawing/2014/main" id="{85EABCF9-7B70-3043-AFE1-619D293FE116}"/>
                  </a:ext>
                </a:extLst>
              </p:cNvPr>
              <p:cNvSpPr/>
              <p:nvPr userDrawn="1"/>
            </p:nvSpPr>
            <p:spPr>
              <a:xfrm>
                <a:off x="2715937" y="4839051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33" name="Rektangel 32">
                <a:extLst>
                  <a:ext uri="{FF2B5EF4-FFF2-40B4-BE49-F238E27FC236}">
                    <a16:creationId xmlns:a16="http://schemas.microsoft.com/office/drawing/2014/main" id="{479CB243-E35B-754D-AE34-43FD1DBAB312}"/>
                  </a:ext>
                </a:extLst>
              </p:cNvPr>
              <p:cNvSpPr/>
              <p:nvPr userDrawn="1"/>
            </p:nvSpPr>
            <p:spPr>
              <a:xfrm>
                <a:off x="2464464" y="5342153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34" name="Rektangel 33">
                <a:extLst>
                  <a:ext uri="{FF2B5EF4-FFF2-40B4-BE49-F238E27FC236}">
                    <a16:creationId xmlns:a16="http://schemas.microsoft.com/office/drawing/2014/main" id="{236D23C6-AA93-C048-892B-A29832BC0F45}"/>
                  </a:ext>
                </a:extLst>
              </p:cNvPr>
              <p:cNvSpPr/>
              <p:nvPr userDrawn="1"/>
            </p:nvSpPr>
            <p:spPr>
              <a:xfrm>
                <a:off x="2715937" y="5342153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35" name="Rektangel 34">
                <a:extLst>
                  <a:ext uri="{FF2B5EF4-FFF2-40B4-BE49-F238E27FC236}">
                    <a16:creationId xmlns:a16="http://schemas.microsoft.com/office/drawing/2014/main" id="{099F8E46-00A7-9B49-BA0B-443C1B18F619}"/>
                  </a:ext>
                </a:extLst>
              </p:cNvPr>
              <p:cNvSpPr/>
              <p:nvPr userDrawn="1"/>
            </p:nvSpPr>
            <p:spPr>
              <a:xfrm>
                <a:off x="2715937" y="5090602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36" name="Rektangel 35">
                <a:extLst>
                  <a:ext uri="{FF2B5EF4-FFF2-40B4-BE49-F238E27FC236}">
                    <a16:creationId xmlns:a16="http://schemas.microsoft.com/office/drawing/2014/main" id="{1F014AEE-BA9C-5B4F-A52F-FFC2BFC66238}"/>
                  </a:ext>
                </a:extLst>
              </p:cNvPr>
              <p:cNvSpPr/>
              <p:nvPr userDrawn="1"/>
            </p:nvSpPr>
            <p:spPr>
              <a:xfrm>
                <a:off x="2464464" y="5090602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</p:grpSp>
      <p:cxnSp>
        <p:nvCxnSpPr>
          <p:cNvPr id="10" name="Rak 9">
            <a:extLst>
              <a:ext uri="{FF2B5EF4-FFF2-40B4-BE49-F238E27FC236}">
                <a16:creationId xmlns:a16="http://schemas.microsoft.com/office/drawing/2014/main" id="{F42879D5-222F-0640-AA87-3AC584B52044}"/>
              </a:ext>
            </a:extLst>
          </p:cNvPr>
          <p:cNvCxnSpPr>
            <a:cxnSpLocks/>
          </p:cNvCxnSpPr>
          <p:nvPr/>
        </p:nvCxnSpPr>
        <p:spPr>
          <a:xfrm>
            <a:off x="1625600" y="27255788"/>
            <a:ext cx="39577963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ak 8">
            <a:extLst>
              <a:ext uri="{FF2B5EF4-FFF2-40B4-BE49-F238E27FC236}">
                <a16:creationId xmlns:a16="http://schemas.microsoft.com/office/drawing/2014/main" id="{35A3ADBA-25A7-C947-B502-691111D0D9E5}"/>
              </a:ext>
            </a:extLst>
          </p:cNvPr>
          <p:cNvCxnSpPr>
            <a:cxnSpLocks/>
          </p:cNvCxnSpPr>
          <p:nvPr/>
        </p:nvCxnSpPr>
        <p:spPr>
          <a:xfrm>
            <a:off x="247666" y="4891747"/>
            <a:ext cx="8645509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Platshållare för rubrik 1">
            <a:extLst>
              <a:ext uri="{FF2B5EF4-FFF2-40B4-BE49-F238E27FC236}">
                <a16:creationId xmlns:a16="http://schemas.microsoft.com/office/drawing/2014/main" id="{785D31C7-D918-594B-BEA4-908A262318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0463" y="251752"/>
            <a:ext cx="7552857" cy="6738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sv-SE" dirty="0"/>
              <a:t>Klicka här för att ändra mall för rubrikformat</a:t>
            </a:r>
            <a:endParaRPr lang="en-GB" dirty="0"/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376CF093-1E8D-FF4F-B3C9-72A2B0815C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2000" y="1112400"/>
            <a:ext cx="7572358" cy="36090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sv-SE" dirty="0"/>
              <a:t>Klicka här för att ändra format på bakgrundstexten</a:t>
            </a:r>
          </a:p>
          <a:p>
            <a:pPr lvl="1"/>
            <a:r>
              <a:rPr lang="sv-SE" dirty="0"/>
              <a:t>Nivå två</a:t>
            </a:r>
          </a:p>
          <a:p>
            <a:pPr lvl="2"/>
            <a:r>
              <a:rPr lang="sv-SE" dirty="0"/>
              <a:t>Nivå tre</a:t>
            </a:r>
          </a:p>
          <a:p>
            <a:pPr lvl="3"/>
            <a:r>
              <a:rPr lang="sv-SE" dirty="0"/>
              <a:t>Nivå fyra</a:t>
            </a:r>
          </a:p>
          <a:p>
            <a:pPr lvl="4"/>
            <a:r>
              <a:rPr lang="sv-SE" dirty="0"/>
              <a:t>Nivå fem</a:t>
            </a:r>
            <a:endParaRPr lang="en-GB" dirty="0"/>
          </a:p>
        </p:txBody>
      </p:sp>
      <p:sp>
        <p:nvSpPr>
          <p:cNvPr id="5" name="Platshållare för datum 4">
            <a:extLst>
              <a:ext uri="{FF2B5EF4-FFF2-40B4-BE49-F238E27FC236}">
                <a16:creationId xmlns:a16="http://schemas.microsoft.com/office/drawing/2014/main" id="{97E4CD63-A723-E743-A7FA-6B31200F61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50825" y="4949520"/>
            <a:ext cx="2057400" cy="117474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l">
              <a:defRPr sz="700">
                <a:solidFill>
                  <a:srgbClr val="848489"/>
                </a:solidFill>
              </a:defRPr>
            </a:lvl1pPr>
          </a:lstStyle>
          <a:p>
            <a:fld id="{832A3DEB-92BA-404E-9210-96F4218B7138}" type="datetime1">
              <a:rPr lang="sv-SE" smtClean="0"/>
              <a:t>2021-05-02</a:t>
            </a:fld>
            <a:endParaRPr lang="en-GB" dirty="0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3844A7B9-8441-734E-B26B-9C9C5C04B4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835775" y="4949520"/>
            <a:ext cx="2057400" cy="117474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700">
                <a:solidFill>
                  <a:srgbClr val="848489"/>
                </a:solidFill>
              </a:defRPr>
            </a:lvl1pPr>
          </a:lstStyle>
          <a:p>
            <a:fld id="{C338348D-F2D3-AB47-AE2A-1D59B1E58D64}" type="slidenum">
              <a:rPr lang="en-GB" smtClean="0"/>
              <a:pPr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2" r:id="rId1"/>
    <p:sldLayoutId id="2147483773" r:id="rId2"/>
    <p:sldLayoutId id="2147483786" r:id="rId3"/>
    <p:sldLayoutId id="2147483800" r:id="rId4"/>
    <p:sldLayoutId id="2147483801" r:id="rId5"/>
    <p:sldLayoutId id="2147483803" r:id="rId6"/>
    <p:sldLayoutId id="2147483802" r:id="rId7"/>
    <p:sldLayoutId id="2147483799" r:id="rId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txStyles>
    <p:titleStyle>
      <a:lvl1pPr algn="l" rtl="0" eaLnBrk="1" fontAlgn="base" hangingPunct="1">
        <a:lnSpc>
          <a:spcPts val="3000"/>
        </a:lnSpc>
        <a:spcBef>
          <a:spcPct val="0"/>
        </a:spcBef>
        <a:spcAft>
          <a:spcPct val="0"/>
        </a:spcAft>
        <a:defRPr sz="2600" b="1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ts val="3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panose="020B0604020202020204" pitchFamily="34" charset="0"/>
        </a:defRPr>
      </a:lvl2pPr>
      <a:lvl3pPr algn="l" rtl="0" eaLnBrk="1" fontAlgn="base" hangingPunct="1">
        <a:lnSpc>
          <a:spcPts val="3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panose="020B0604020202020204" pitchFamily="34" charset="0"/>
        </a:defRPr>
      </a:lvl3pPr>
      <a:lvl4pPr algn="l" rtl="0" eaLnBrk="1" fontAlgn="base" hangingPunct="1">
        <a:lnSpc>
          <a:spcPts val="3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panose="020B0604020202020204" pitchFamily="34" charset="0"/>
        </a:defRPr>
      </a:lvl4pPr>
      <a:lvl5pPr algn="l" rtl="0" eaLnBrk="1" fontAlgn="base" hangingPunct="1">
        <a:lnSpc>
          <a:spcPts val="3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panose="020B0604020202020204" pitchFamily="34" charset="0"/>
        </a:defRPr>
      </a:lvl5pPr>
      <a:lvl6pPr marL="457200" algn="l" rtl="0" eaLnBrk="1" fontAlgn="base" hangingPunct="1">
        <a:lnSpc>
          <a:spcPts val="3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panose="020B0604020202020204" pitchFamily="34" charset="0"/>
        </a:defRPr>
      </a:lvl6pPr>
      <a:lvl7pPr marL="914400" algn="l" rtl="0" eaLnBrk="1" fontAlgn="base" hangingPunct="1">
        <a:lnSpc>
          <a:spcPts val="3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panose="020B0604020202020204" pitchFamily="34" charset="0"/>
        </a:defRPr>
      </a:lvl7pPr>
      <a:lvl8pPr marL="1371600" algn="l" rtl="0" eaLnBrk="1" fontAlgn="base" hangingPunct="1">
        <a:lnSpc>
          <a:spcPts val="3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panose="020B0604020202020204" pitchFamily="34" charset="0"/>
        </a:defRPr>
      </a:lvl8pPr>
      <a:lvl9pPr marL="1828800" algn="l" rtl="0" eaLnBrk="1" fontAlgn="base" hangingPunct="1">
        <a:lnSpc>
          <a:spcPts val="3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panose="020B0604020202020204" pitchFamily="34" charset="0"/>
        </a:defRPr>
      </a:lvl9pPr>
    </p:titleStyle>
    <p:bodyStyle>
      <a:lvl1pPr marL="222250" indent="-222250" algn="l" rtl="0" eaLnBrk="1" fontAlgn="base" hangingPunct="1">
        <a:lnSpc>
          <a:spcPct val="90000"/>
        </a:lnSpc>
        <a:spcBef>
          <a:spcPts val="1000"/>
        </a:spcBef>
        <a:spcAft>
          <a:spcPts val="200"/>
        </a:spcAft>
        <a:buClr>
          <a:schemeClr val="tx1"/>
        </a:buClr>
        <a:buFont typeface="Arial" panose="020B0604020202020204" pitchFamily="34" charset="0"/>
        <a:buChar char="•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46088" indent="-223838" algn="l" rtl="0" eaLnBrk="1" fontAlgn="base" hangingPunct="1">
        <a:lnSpc>
          <a:spcPct val="90000"/>
        </a:lnSpc>
        <a:spcBef>
          <a:spcPts val="600"/>
        </a:spcBef>
        <a:spcAft>
          <a:spcPct val="0"/>
        </a:spcAft>
        <a:buFont typeface="Systemtypsnitt"/>
        <a:buChar char="–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669925" indent="-223838" algn="l" rtl="0" eaLnBrk="1" fontAlgn="base" hangingPunct="1">
        <a:lnSpc>
          <a:spcPct val="90000"/>
        </a:lnSpc>
        <a:spcBef>
          <a:spcPts val="600"/>
        </a:spcBef>
        <a:spcAft>
          <a:spcPct val="0"/>
        </a:spcAft>
        <a:buFont typeface="Systemtypsnitt"/>
        <a:buChar char="&gt;"/>
        <a:tabLst/>
        <a:defRPr sz="1600" i="1" kern="1200">
          <a:solidFill>
            <a:schemeClr val="tx1"/>
          </a:solidFill>
          <a:latin typeface="+mn-lt"/>
          <a:ea typeface="+mn-ea"/>
          <a:cs typeface="+mn-cs"/>
        </a:defRPr>
      </a:lvl3pPr>
      <a:lvl4pPr marL="846138" indent="-176213" algn="l" rtl="0" eaLnBrk="1" fontAlgn="base" hangingPunct="1">
        <a:lnSpc>
          <a:spcPct val="90000"/>
        </a:lnSpc>
        <a:spcBef>
          <a:spcPts val="600"/>
        </a:spcBef>
        <a:spcAft>
          <a:spcPct val="0"/>
        </a:spcAft>
        <a:buFont typeface="Arial" panose="020B0604020202020204" pitchFamily="34" charset="0"/>
        <a:buChar char="•"/>
        <a:tabLst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12838" indent="-266700" algn="l" rtl="0" eaLnBrk="1" fontAlgn="base" hangingPunct="1">
        <a:lnSpc>
          <a:spcPct val="90000"/>
        </a:lnSpc>
        <a:spcBef>
          <a:spcPts val="600"/>
        </a:spcBef>
        <a:spcAft>
          <a:spcPct val="0"/>
        </a:spcAft>
        <a:buFont typeface="Arial" panose="020B0604020202020204" pitchFamily="34" charset="0"/>
        <a:buChar char="–"/>
        <a:tabLst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  <p15:guide id="3" pos="736" userDrawn="1">
          <p15:clr>
            <a:srgbClr val="F26B43"/>
          </p15:clr>
        </p15:guide>
        <p15:guide id="4" pos="5443" userDrawn="1">
          <p15:clr>
            <a:srgbClr val="F26B43"/>
          </p15:clr>
        </p15:guide>
        <p15:guide id="5" orient="horz" pos="742" userDrawn="1">
          <p15:clr>
            <a:srgbClr val="F26B43"/>
          </p15:clr>
        </p15:guide>
        <p15:guide id="7" pos="158" userDrawn="1">
          <p15:clr>
            <a:srgbClr val="F26B43"/>
          </p15:clr>
        </p15:guide>
        <p15:guide id="9" orient="horz" pos="584" userDrawn="1">
          <p15:clr>
            <a:srgbClr val="F26B43"/>
          </p15:clr>
        </p15:guide>
        <p15:guide id="10" orient="horz" pos="156" userDrawn="1">
          <p15:clr>
            <a:srgbClr val="F26B43"/>
          </p15:clr>
        </p15:guide>
        <p15:guide id="11" pos="5602" userDrawn="1">
          <p15:clr>
            <a:srgbClr val="F26B43"/>
          </p15:clr>
        </p15:guide>
        <p15:guide id="12" pos="667" userDrawn="1">
          <p15:clr>
            <a:srgbClr val="F26B43"/>
          </p15:clr>
        </p15:guide>
        <p15:guide id="13" pos="580" userDrawn="1">
          <p15:clr>
            <a:srgbClr val="F26B43"/>
          </p15:clr>
        </p15:guide>
        <p15:guide id="15" orient="horz" pos="3085" userDrawn="1">
          <p15:clr>
            <a:srgbClr val="F26B43"/>
          </p15:clr>
        </p15:guide>
        <p15:guide id="16" orient="horz" pos="2976" userDrawn="1">
          <p15:clr>
            <a:srgbClr val="F26B43"/>
          </p15:clr>
        </p15:guide>
        <p15:guide id="17" pos="36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91F11C3C-CCC9-3642-A8F3-F90CADF08E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0102" y="965286"/>
            <a:ext cx="8181215" cy="1145115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GB" sz="3200" dirty="0"/>
              <a:t>Thesis Presentation</a:t>
            </a:r>
            <a:br>
              <a:rPr lang="en-GB" sz="3200" dirty="0"/>
            </a:br>
            <a:r>
              <a:rPr lang="en-US" sz="2800" b="0" dirty="0"/>
              <a:t>Machine Learning-Based Data-Driven Traffic Flow Estimation from Mobile Data</a:t>
            </a:r>
            <a:br>
              <a:rPr lang="en-US" dirty="0"/>
            </a:br>
            <a:endParaRPr lang="en-GB" dirty="0"/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84F38668-52C0-3F4A-95F7-E69ABE602E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0103" y="2475854"/>
            <a:ext cx="8181215" cy="404590"/>
          </a:xfrm>
        </p:spPr>
        <p:txBody>
          <a:bodyPr/>
          <a:lstStyle/>
          <a:p>
            <a:pPr algn="ctr">
              <a:lnSpc>
                <a:spcPct val="60000"/>
              </a:lnSpc>
            </a:pPr>
            <a:r>
              <a:rPr lang="en-GB" sz="1800" dirty="0"/>
              <a:t>Pei-</a:t>
            </a:r>
            <a:r>
              <a:rPr lang="en-GB" sz="1800" dirty="0" err="1"/>
              <a:t>Lun</a:t>
            </a:r>
            <a:r>
              <a:rPr lang="en-GB" sz="1800" dirty="0"/>
              <a:t> Hsu </a:t>
            </a:r>
          </a:p>
          <a:p>
            <a:pPr algn="ctr">
              <a:lnSpc>
                <a:spcPct val="60000"/>
              </a:lnSpc>
            </a:pPr>
            <a:r>
              <a:rPr lang="en-GB" sz="1800" dirty="0"/>
              <a:t>11.05.2021</a:t>
            </a:r>
          </a:p>
        </p:txBody>
      </p:sp>
    </p:spTree>
    <p:extLst>
      <p:ext uri="{BB962C8B-B14F-4D97-AF65-F5344CB8AC3E}">
        <p14:creationId xmlns:p14="http://schemas.microsoft.com/office/powerpoint/2010/main" val="1956839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4E907B-DFDD-6142-BA49-A18948FF0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Related</a:t>
            </a:r>
            <a:r>
              <a:rPr lang="zh-TW" altLang="en-US" dirty="0"/>
              <a:t> </a:t>
            </a:r>
            <a:r>
              <a:rPr lang="en-US" altLang="zh-TW" dirty="0"/>
              <a:t>Works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04FA31-5C26-9C4F-8D03-4932B7958B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FB2CF90B-63BC-6544-9FB4-A72410329261}" type="datetime1">
              <a:rPr lang="sv-SE" smtClean="0"/>
              <a:t>2021-05-03</a:t>
            </a:fld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0E11FC-8124-7146-AEC9-3C0DCD9E08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8348D-F2D3-AB47-AE2A-1D59B1E58D64}" type="slidenum">
              <a:rPr lang="en-GB" smtClean="0"/>
              <a:pPr/>
              <a:t>10</a:t>
            </a:fld>
            <a:endParaRPr lang="en-GB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4406997-AD42-1645-8E64-33F7DDA6188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US" altLang="zh-TW" dirty="0"/>
              <a:t>Previous</a:t>
            </a:r>
            <a:r>
              <a:rPr lang="zh-TW" altLang="en-US" dirty="0"/>
              <a:t> </a:t>
            </a:r>
            <a:r>
              <a:rPr lang="en-US" altLang="zh-TW" dirty="0"/>
              <a:t>TSE approaches</a:t>
            </a:r>
            <a:r>
              <a:rPr lang="zh-TW" altLang="en-US" dirty="0"/>
              <a:t> </a:t>
            </a:r>
            <a:r>
              <a:rPr lang="en-US" altLang="zh-TW" dirty="0"/>
              <a:t>using</a:t>
            </a:r>
            <a:r>
              <a:rPr lang="zh-TW" altLang="en-US" dirty="0"/>
              <a:t> </a:t>
            </a:r>
            <a:r>
              <a:rPr lang="en-US" altLang="zh-TW" dirty="0"/>
              <a:t>mobile data:</a:t>
            </a:r>
          </a:p>
          <a:p>
            <a:pPr marL="565150" lvl="1" indent="-342900">
              <a:lnSpc>
                <a:spcPct val="120000"/>
              </a:lnSpc>
              <a:buFont typeface="+mj-lt"/>
              <a:buAutoNum type="arabicPeriod"/>
            </a:pPr>
            <a:r>
              <a:rPr lang="en-US" altLang="zh-TW" dirty="0"/>
              <a:t>Used</a:t>
            </a:r>
            <a:r>
              <a:rPr lang="zh-TW" altLang="en-US" dirty="0"/>
              <a:t> </a:t>
            </a:r>
            <a:r>
              <a:rPr lang="en-US" altLang="zh-TW" dirty="0">
                <a:solidFill>
                  <a:srgbClr val="FF0000"/>
                </a:solidFill>
              </a:rPr>
              <a:t>static</a:t>
            </a:r>
            <a:r>
              <a:rPr lang="zh-TW" altLang="en-US" dirty="0"/>
              <a:t> </a:t>
            </a:r>
            <a:r>
              <a:rPr lang="en-US" altLang="zh-TW" dirty="0"/>
              <a:t>and/or</a:t>
            </a:r>
            <a:r>
              <a:rPr lang="zh-TW" altLang="en-US" dirty="0"/>
              <a:t> </a:t>
            </a:r>
            <a:r>
              <a:rPr lang="en-US" altLang="zh-TW" dirty="0">
                <a:solidFill>
                  <a:srgbClr val="FF0000"/>
                </a:solidFill>
              </a:rPr>
              <a:t>univariate</a:t>
            </a:r>
            <a:r>
              <a:rPr lang="en-US" altLang="zh-TW" dirty="0"/>
              <a:t> traffic</a:t>
            </a:r>
            <a:r>
              <a:rPr lang="zh-TW" altLang="en-US" dirty="0"/>
              <a:t> </a:t>
            </a:r>
            <a:r>
              <a:rPr lang="en-US" altLang="zh-TW" dirty="0"/>
              <a:t>flow relationships</a:t>
            </a:r>
            <a:r>
              <a:rPr lang="zh-TW" altLang="en-US" dirty="0"/>
              <a:t> </a:t>
            </a:r>
            <a:r>
              <a:rPr lang="en-US" altLang="zh-TW" dirty="0"/>
              <a:t>(usually</a:t>
            </a:r>
            <a:r>
              <a:rPr lang="zh-TW" altLang="en-US" dirty="0"/>
              <a:t> </a:t>
            </a:r>
            <a:r>
              <a:rPr lang="en-US" altLang="zh-TW" dirty="0"/>
              <a:t>flow-speed</a:t>
            </a:r>
            <a:r>
              <a:rPr lang="zh-TW" altLang="en-US" dirty="0"/>
              <a:t> </a:t>
            </a:r>
            <a:r>
              <a:rPr lang="en-US" altLang="zh-TW" dirty="0"/>
              <a:t>relation)</a:t>
            </a:r>
            <a:r>
              <a:rPr lang="zh-TW" altLang="en-US" dirty="0"/>
              <a:t> </a:t>
            </a:r>
            <a:r>
              <a:rPr lang="en-US" altLang="zh-TW" dirty="0"/>
              <a:t>    </a:t>
            </a:r>
            <a:r>
              <a:rPr lang="en-US" altLang="zh-TW" dirty="0">
                <a:sym typeface="Wingdings" pitchFamily="2" charset="2"/>
              </a:rPr>
              <a:t></a:t>
            </a:r>
            <a:r>
              <a:rPr lang="zh-TW" altLang="en-US" dirty="0">
                <a:sym typeface="Wingdings" pitchFamily="2" charset="2"/>
              </a:rPr>
              <a:t> </a:t>
            </a:r>
            <a:r>
              <a:rPr lang="en-US" altLang="zh-TW" dirty="0">
                <a:solidFill>
                  <a:srgbClr val="0432FF"/>
                </a:solidFill>
                <a:sym typeface="Wingdings" pitchFamily="2" charset="2"/>
              </a:rPr>
              <a:t>time-</a:t>
            </a:r>
            <a:r>
              <a:rPr lang="zh-TW" altLang="en-US" dirty="0">
                <a:solidFill>
                  <a:srgbClr val="0432FF"/>
                </a:solidFill>
                <a:sym typeface="Wingdings" pitchFamily="2" charset="2"/>
              </a:rPr>
              <a:t> </a:t>
            </a:r>
            <a:r>
              <a:rPr lang="en-US" altLang="zh-TW" dirty="0">
                <a:solidFill>
                  <a:srgbClr val="0432FF"/>
                </a:solidFill>
                <a:sym typeface="Wingdings" pitchFamily="2" charset="2"/>
              </a:rPr>
              <a:t>and</a:t>
            </a:r>
            <a:r>
              <a:rPr lang="zh-TW" altLang="en-US" dirty="0">
                <a:solidFill>
                  <a:srgbClr val="0432FF"/>
                </a:solidFill>
                <a:sym typeface="Wingdings" pitchFamily="2" charset="2"/>
              </a:rPr>
              <a:t> </a:t>
            </a:r>
            <a:r>
              <a:rPr lang="en-US" altLang="zh-TW" dirty="0">
                <a:solidFill>
                  <a:srgbClr val="0432FF"/>
                </a:solidFill>
                <a:sym typeface="Wingdings" pitchFamily="2" charset="2"/>
              </a:rPr>
              <a:t>space-varying</a:t>
            </a:r>
            <a:r>
              <a:rPr lang="zh-TW" altLang="en-US" dirty="0">
                <a:sym typeface="Wingdings" pitchFamily="2" charset="2"/>
              </a:rPr>
              <a:t> </a:t>
            </a:r>
            <a:r>
              <a:rPr lang="en-US" altLang="zh-TW" dirty="0">
                <a:sym typeface="Wingdings" pitchFamily="2" charset="2"/>
              </a:rPr>
              <a:t>and</a:t>
            </a:r>
            <a:r>
              <a:rPr lang="zh-TW" altLang="en-US" dirty="0">
                <a:sym typeface="Wingdings" pitchFamily="2" charset="2"/>
              </a:rPr>
              <a:t> </a:t>
            </a:r>
            <a:r>
              <a:rPr lang="en-US" altLang="zh-TW" dirty="0">
                <a:sym typeface="Wingdings" pitchFamily="2" charset="2"/>
              </a:rPr>
              <a:t>depends</a:t>
            </a:r>
            <a:r>
              <a:rPr lang="zh-TW" altLang="en-US" dirty="0">
                <a:sym typeface="Wingdings" pitchFamily="2" charset="2"/>
              </a:rPr>
              <a:t> </a:t>
            </a:r>
            <a:r>
              <a:rPr lang="en-US" altLang="zh-TW" dirty="0">
                <a:sym typeface="Wingdings" pitchFamily="2" charset="2"/>
              </a:rPr>
              <a:t>on</a:t>
            </a:r>
            <a:r>
              <a:rPr lang="zh-TW" altLang="en-US" dirty="0">
                <a:sym typeface="Wingdings" pitchFamily="2" charset="2"/>
              </a:rPr>
              <a:t> </a:t>
            </a:r>
            <a:r>
              <a:rPr lang="en-US" altLang="zh-TW" dirty="0">
                <a:sym typeface="Wingdings" pitchFamily="2" charset="2"/>
              </a:rPr>
              <a:t>multiple</a:t>
            </a:r>
            <a:r>
              <a:rPr lang="zh-TW" altLang="en-US" dirty="0">
                <a:sym typeface="Wingdings" pitchFamily="2" charset="2"/>
              </a:rPr>
              <a:t> </a:t>
            </a:r>
            <a:r>
              <a:rPr lang="en-US" altLang="zh-TW" dirty="0">
                <a:sym typeface="Wingdings" pitchFamily="2" charset="2"/>
              </a:rPr>
              <a:t>factors</a:t>
            </a:r>
          </a:p>
          <a:p>
            <a:pPr marL="565150" lvl="1" indent="-342900">
              <a:lnSpc>
                <a:spcPct val="120000"/>
              </a:lnSpc>
              <a:buFont typeface="+mj-lt"/>
              <a:buAutoNum type="arabicPeriod"/>
            </a:pPr>
            <a:r>
              <a:rPr lang="en-US" altLang="zh-TW" dirty="0">
                <a:sym typeface="Wingdings" pitchFamily="2" charset="2"/>
              </a:rPr>
              <a:t>Required</a:t>
            </a:r>
            <a:r>
              <a:rPr lang="zh-TW" altLang="en-US" dirty="0">
                <a:sym typeface="Wingdings" pitchFamily="2" charset="2"/>
              </a:rPr>
              <a:t> </a:t>
            </a:r>
            <a:r>
              <a:rPr lang="en-US" altLang="zh-TW" dirty="0">
                <a:solidFill>
                  <a:srgbClr val="FF0000"/>
                </a:solidFill>
                <a:sym typeface="Wingdings" pitchFamily="2" charset="2"/>
              </a:rPr>
              <a:t>functional</a:t>
            </a:r>
            <a:r>
              <a:rPr lang="zh-TW" altLang="en-US" dirty="0">
                <a:solidFill>
                  <a:srgbClr val="FF0000"/>
                </a:solidFill>
                <a:sym typeface="Wingdings" pitchFamily="2" charset="2"/>
              </a:rPr>
              <a:t> </a:t>
            </a:r>
            <a:r>
              <a:rPr lang="en-US" altLang="zh-TW" dirty="0">
                <a:solidFill>
                  <a:srgbClr val="FF0000"/>
                </a:solidFill>
                <a:sym typeface="Wingdings" pitchFamily="2" charset="2"/>
              </a:rPr>
              <a:t>form</a:t>
            </a:r>
            <a:r>
              <a:rPr lang="zh-TW" altLang="en-US" dirty="0">
                <a:solidFill>
                  <a:srgbClr val="FF0000"/>
                </a:solidFill>
                <a:sym typeface="Wingdings" pitchFamily="2" charset="2"/>
              </a:rPr>
              <a:t> </a:t>
            </a:r>
            <a:r>
              <a:rPr lang="en-US" altLang="zh-TW" dirty="0">
                <a:solidFill>
                  <a:srgbClr val="FF0000"/>
                </a:solidFill>
                <a:sym typeface="Wingdings" pitchFamily="2" charset="2"/>
              </a:rPr>
              <a:t>selection</a:t>
            </a:r>
            <a:r>
              <a:rPr lang="zh-TW" altLang="en-US" dirty="0">
                <a:solidFill>
                  <a:srgbClr val="FF0000"/>
                </a:solidFill>
                <a:sym typeface="Wingdings" pitchFamily="2" charset="2"/>
              </a:rPr>
              <a:t> </a:t>
            </a:r>
            <a:r>
              <a:rPr lang="en-US" altLang="zh-TW" dirty="0">
                <a:sym typeface="Wingdings" pitchFamily="2" charset="2"/>
              </a:rPr>
              <a:t>and</a:t>
            </a:r>
            <a:r>
              <a:rPr lang="zh-TW" altLang="en-US" dirty="0">
                <a:sym typeface="Wingdings" pitchFamily="2" charset="2"/>
              </a:rPr>
              <a:t> </a:t>
            </a:r>
            <a:r>
              <a:rPr lang="en-US" altLang="zh-TW" dirty="0">
                <a:sym typeface="Wingdings" pitchFamily="2" charset="2"/>
              </a:rPr>
              <a:t>model </a:t>
            </a:r>
            <a:r>
              <a:rPr lang="en-US" altLang="zh-TW" dirty="0">
                <a:solidFill>
                  <a:srgbClr val="FF0000"/>
                </a:solidFill>
                <a:sym typeface="Wingdings" pitchFamily="2" charset="2"/>
              </a:rPr>
              <a:t>parameter</a:t>
            </a:r>
            <a:r>
              <a:rPr lang="zh-TW" altLang="en-US" dirty="0">
                <a:solidFill>
                  <a:srgbClr val="FF0000"/>
                </a:solidFill>
                <a:sym typeface="Wingdings" pitchFamily="2" charset="2"/>
              </a:rPr>
              <a:t> </a:t>
            </a:r>
            <a:r>
              <a:rPr lang="en-US" altLang="zh-TW" dirty="0">
                <a:solidFill>
                  <a:srgbClr val="FF0000"/>
                </a:solidFill>
                <a:sym typeface="Wingdings" pitchFamily="2" charset="2"/>
              </a:rPr>
              <a:t>calibration</a:t>
            </a:r>
            <a:r>
              <a:rPr lang="zh-TW" altLang="en-US" dirty="0">
                <a:solidFill>
                  <a:srgbClr val="FF0000"/>
                </a:solidFill>
                <a:sym typeface="Wingdings" pitchFamily="2" charset="2"/>
              </a:rPr>
              <a:t> </a:t>
            </a:r>
            <a:r>
              <a:rPr lang="en-US" altLang="zh-TW" dirty="0">
                <a:sym typeface="Wingdings" pitchFamily="2" charset="2"/>
              </a:rPr>
              <a:t>by</a:t>
            </a:r>
            <a:r>
              <a:rPr lang="zh-TW" altLang="en-US" dirty="0">
                <a:sym typeface="Wingdings" pitchFamily="2" charset="2"/>
              </a:rPr>
              <a:t> </a:t>
            </a:r>
            <a:r>
              <a:rPr lang="en-US" altLang="zh-TW" dirty="0">
                <a:sym typeface="Wingdings" pitchFamily="2" charset="2"/>
              </a:rPr>
              <a:t>human</a:t>
            </a:r>
            <a:r>
              <a:rPr lang="zh-TW" altLang="en-US" dirty="0">
                <a:sym typeface="Wingdings" pitchFamily="2" charset="2"/>
              </a:rPr>
              <a:t> </a:t>
            </a:r>
            <a:r>
              <a:rPr lang="en-US" altLang="zh-TW" dirty="0">
                <a:sym typeface="Wingdings" pitchFamily="2" charset="2"/>
              </a:rPr>
              <a:t>experts</a:t>
            </a:r>
            <a:r>
              <a:rPr lang="zh-TW" altLang="en-US" dirty="0">
                <a:sym typeface="Wingdings" pitchFamily="2" charset="2"/>
              </a:rPr>
              <a:t> </a:t>
            </a:r>
            <a:r>
              <a:rPr lang="en-US" altLang="zh-TW" dirty="0">
                <a:sym typeface="Wingdings" pitchFamily="2" charset="2"/>
              </a:rPr>
              <a:t></a:t>
            </a:r>
            <a:r>
              <a:rPr lang="zh-TW" altLang="en-US" dirty="0">
                <a:sym typeface="Wingdings" pitchFamily="2" charset="2"/>
              </a:rPr>
              <a:t> </a:t>
            </a:r>
            <a:r>
              <a:rPr lang="en-US" altLang="zh-TW" dirty="0">
                <a:sym typeface="Wingdings" pitchFamily="2" charset="2"/>
              </a:rPr>
              <a:t>not</a:t>
            </a:r>
            <a:r>
              <a:rPr lang="zh-TW" altLang="en-US" dirty="0">
                <a:sym typeface="Wingdings" pitchFamily="2" charset="2"/>
              </a:rPr>
              <a:t> </a:t>
            </a:r>
            <a:r>
              <a:rPr lang="en-US" altLang="zh-TW" dirty="0">
                <a:solidFill>
                  <a:srgbClr val="0432FF"/>
                </a:solidFill>
                <a:sym typeface="Wingdings" pitchFamily="2" charset="2"/>
              </a:rPr>
              <a:t>automated</a:t>
            </a:r>
            <a:r>
              <a:rPr lang="en-US" altLang="zh-TW" dirty="0">
                <a:sym typeface="Wingdings" pitchFamily="2" charset="2"/>
              </a:rPr>
              <a:t> and hence</a:t>
            </a:r>
            <a:r>
              <a:rPr lang="zh-TW" altLang="en-US" dirty="0">
                <a:sym typeface="Wingdings" pitchFamily="2" charset="2"/>
              </a:rPr>
              <a:t> </a:t>
            </a:r>
            <a:r>
              <a:rPr lang="en-US" altLang="zh-TW" dirty="0">
                <a:sym typeface="Wingdings" pitchFamily="2" charset="2"/>
              </a:rPr>
              <a:t>not</a:t>
            </a:r>
            <a:r>
              <a:rPr lang="zh-TW" altLang="en-US" dirty="0">
                <a:sym typeface="Wingdings" pitchFamily="2" charset="2"/>
              </a:rPr>
              <a:t> </a:t>
            </a:r>
            <a:r>
              <a:rPr lang="en-US" altLang="zh-TW" dirty="0">
                <a:solidFill>
                  <a:srgbClr val="0432FF"/>
                </a:solidFill>
                <a:sym typeface="Wingdings" pitchFamily="2" charset="2"/>
              </a:rPr>
              <a:t>scalable</a:t>
            </a:r>
            <a:r>
              <a:rPr lang="en-US" altLang="zh-TW" dirty="0">
                <a:sym typeface="Wingdings" pitchFamily="2" charset="2"/>
              </a:rPr>
              <a:t> solution</a:t>
            </a:r>
            <a:endParaRPr lang="en-US" altLang="zh-TW" dirty="0"/>
          </a:p>
          <a:p>
            <a:pPr>
              <a:lnSpc>
                <a:spcPct val="120000"/>
              </a:lnSpc>
            </a:pPr>
            <a:r>
              <a:rPr lang="en-US" altLang="zh-TW" dirty="0"/>
              <a:t>Previous approaches for traffic</a:t>
            </a:r>
            <a:r>
              <a:rPr lang="zh-TW" altLang="en-US" dirty="0"/>
              <a:t> </a:t>
            </a:r>
            <a:r>
              <a:rPr lang="en-US" altLang="zh-TW" dirty="0"/>
              <a:t>flow</a:t>
            </a:r>
            <a:r>
              <a:rPr lang="zh-TW" altLang="en-US" dirty="0"/>
              <a:t> </a:t>
            </a:r>
            <a:r>
              <a:rPr lang="en-US" altLang="zh-TW" dirty="0"/>
              <a:t>imputation:</a:t>
            </a:r>
          </a:p>
          <a:p>
            <a:pPr marL="566738" lvl="1" indent="-342900">
              <a:lnSpc>
                <a:spcPct val="120000"/>
              </a:lnSpc>
              <a:buFont typeface="+mj-lt"/>
              <a:buAutoNum type="arabicPeriod"/>
            </a:pPr>
            <a:r>
              <a:rPr lang="en-US" altLang="zh-TW" dirty="0"/>
              <a:t>Did not utilize </a:t>
            </a:r>
            <a:r>
              <a:rPr lang="en-US" altLang="zh-TW" dirty="0">
                <a:solidFill>
                  <a:srgbClr val="00B050"/>
                </a:solidFill>
              </a:rPr>
              <a:t>alternative data sources </a:t>
            </a:r>
            <a:r>
              <a:rPr lang="en-US" altLang="zh-TW" dirty="0"/>
              <a:t>to impute the missing or corrupted traffic flow data.</a:t>
            </a:r>
          </a:p>
          <a:p>
            <a:pPr marL="565150" lvl="1" indent="-342900">
              <a:lnSpc>
                <a:spcPct val="120000"/>
              </a:lnSpc>
              <a:buFont typeface="+mj-lt"/>
              <a:buAutoNum type="arabicPeriod"/>
            </a:pPr>
            <a:endParaRPr lang="en-US" altLang="zh-TW" dirty="0"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835352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CB72B-B131-154F-877E-AEFB00F142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8414" y="2164836"/>
            <a:ext cx="5966490" cy="673874"/>
          </a:xfrm>
        </p:spPr>
        <p:txBody>
          <a:bodyPr/>
          <a:lstStyle/>
          <a:p>
            <a:pPr algn="ctr"/>
            <a:r>
              <a:rPr lang="en-US" sz="3200" dirty="0"/>
              <a:t>Datasets and Methodology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41B55A-DB9D-4443-B634-D46422DCCA2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FB2CF90B-63BC-6544-9FB4-A72410329261}" type="datetime1">
              <a:rPr lang="sv-SE" smtClean="0"/>
              <a:t>2021-05-03</a:t>
            </a:fld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F0AF96-D9AA-7345-8F7C-2E0E27AF5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8348D-F2D3-AB47-AE2A-1D59B1E58D64}" type="slidenum">
              <a:rPr lang="en-GB" smtClean="0"/>
              <a:pPr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1515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D7A16D-3F4F-1A46-B4AE-167DD484F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18EB0D1-4132-B547-8E85-23CCEB658E54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FB2CF90B-63BC-6544-9FB4-A72410329261}" type="datetime1">
              <a:rPr lang="sv-SE" smtClean="0"/>
              <a:t>2021-05-03</a:t>
            </a:fld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531C7A-0F5A-214B-A6C0-30BADCDD9B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8348D-F2D3-AB47-AE2A-1D59B1E58D64}" type="slidenum">
              <a:rPr lang="en-GB" smtClean="0"/>
              <a:pPr/>
              <a:t>12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C57B64-9739-6042-842C-EDE700F483BC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199" y="1594640"/>
            <a:ext cx="3441430" cy="233357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667F793-02F9-AF4A-BA5C-857CD8288F9C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7710" y="1594640"/>
            <a:ext cx="3441430" cy="2333572"/>
          </a:xfrm>
          <a:prstGeom prst="rect">
            <a:avLst/>
          </a:prstGeom>
        </p:spPr>
      </p:pic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89FBBFE7-6FBA-BD4F-BDCC-23BC77A7E181}"/>
              </a:ext>
            </a:extLst>
          </p:cNvPr>
          <p:cNvSpPr txBox="1">
            <a:spLocks/>
          </p:cNvSpPr>
          <p:nvPr/>
        </p:nvSpPr>
        <p:spPr>
          <a:xfrm>
            <a:off x="943897" y="890232"/>
            <a:ext cx="7895303" cy="379877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2250" indent="-22225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ts val="200"/>
              </a:spcAft>
              <a:buClr>
                <a:schemeClr val="tx1"/>
              </a:buClr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46088" indent="-223838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Font typeface="Systemtypsnitt"/>
              <a:buChar char="–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69925" indent="-223838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Font typeface="Systemtypsnitt"/>
              <a:buChar char="&gt;"/>
              <a:tabLst/>
              <a:defRPr sz="12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6138" indent="-176213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12838" indent="-266700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–"/>
              <a:tabLst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1500" dirty="0"/>
              <a:t>The data were collected from INRIX (mobile) and MCS (radar) sensors on </a:t>
            </a:r>
            <a:r>
              <a:rPr lang="en-US" sz="1500" dirty="0">
                <a:solidFill>
                  <a:srgbClr val="0432FF"/>
                </a:solidFill>
              </a:rPr>
              <a:t>two consecutive road segments</a:t>
            </a:r>
            <a:r>
              <a:rPr lang="en-US" sz="1500" dirty="0"/>
              <a:t> on the E4 highway, in Stockholm from 01.10.2018 to 28.10.2018.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C7ADF62-E5EB-6941-80B1-A281D76183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8275" y="3928212"/>
            <a:ext cx="3727449" cy="938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728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D7A16D-3F4F-1A46-B4AE-167DD484F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Mobile Data: INRIX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18EB0D1-4132-B547-8E85-23CCEB658E54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FB2CF90B-63BC-6544-9FB4-A72410329261}" type="datetime1">
              <a:rPr lang="sv-SE" smtClean="0"/>
              <a:t>2021-05-03</a:t>
            </a:fld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531C7A-0F5A-214B-A6C0-30BADCDD9B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8348D-F2D3-AB47-AE2A-1D59B1E58D64}" type="slidenum">
              <a:rPr lang="en-GB" smtClean="0"/>
              <a:pPr/>
              <a:t>13</a:t>
            </a:fld>
            <a:endParaRPr lang="en-GB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721F9DB7-043E-5747-A60C-8DD5296F166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060463" y="857251"/>
            <a:ext cx="7559674" cy="3804060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dirty="0"/>
              <a:t>Crowd-sourced data platform provides traffic information </a:t>
            </a:r>
            <a:r>
              <a:rPr lang="en-US" dirty="0">
                <a:solidFill>
                  <a:srgbClr val="0432FF"/>
                </a:solidFill>
              </a:rPr>
              <a:t>every minute </a:t>
            </a:r>
            <a:r>
              <a:rPr lang="en-US" dirty="0"/>
              <a:t>based on data collected from GPS-enabled vehicles and smartphones.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69CBF8C-16F9-5D48-ACFB-CC90E77A589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015"/>
          <a:stretch/>
        </p:blipFill>
        <p:spPr>
          <a:xfrm>
            <a:off x="675885" y="1689100"/>
            <a:ext cx="4144274" cy="307460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13EF7F1-3785-EE42-9102-98FBD32C32A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381"/>
          <a:stretch/>
        </p:blipFill>
        <p:spPr>
          <a:xfrm>
            <a:off x="4820159" y="1689100"/>
            <a:ext cx="4144274" cy="2047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549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D7A16D-3F4F-1A46-B4AE-167DD484F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300" dirty="0"/>
              <a:t>Stationary Data: Motorway Control System (MCS)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18EB0D1-4132-B547-8E85-23CCEB658E54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FB2CF90B-63BC-6544-9FB4-A72410329261}" type="datetime1">
              <a:rPr lang="sv-SE" smtClean="0"/>
              <a:t>2021-05-03</a:t>
            </a:fld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531C7A-0F5A-214B-A6C0-30BADCDD9B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8348D-F2D3-AB47-AE2A-1D59B1E58D64}" type="slidenum">
              <a:rPr lang="en-GB" smtClean="0"/>
              <a:pPr/>
              <a:t>14</a:t>
            </a:fld>
            <a:endParaRPr lang="en-GB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721F9DB7-043E-5747-A60C-8DD5296F166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062000" y="925626"/>
            <a:ext cx="7559674" cy="3798774"/>
          </a:xfrm>
        </p:spPr>
        <p:txBody>
          <a:bodyPr/>
          <a:lstStyle/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US" dirty="0"/>
              <a:t>Radar sensor system installed on gantries on roads in Stockholm for monitoring traffic by the Swedish transport administration (</a:t>
            </a:r>
            <a:r>
              <a:rPr lang="en-US" dirty="0" err="1"/>
              <a:t>Trafikverket</a:t>
            </a:r>
            <a:r>
              <a:rPr lang="en-US" dirty="0"/>
              <a:t>).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US" dirty="0"/>
              <a:t>MCS delivers information on </a:t>
            </a:r>
            <a:r>
              <a:rPr lang="en-US" dirty="0">
                <a:solidFill>
                  <a:srgbClr val="0432FF"/>
                </a:solidFill>
              </a:rPr>
              <a:t>traffic flow</a:t>
            </a:r>
            <a:r>
              <a:rPr lang="en-US" dirty="0"/>
              <a:t> and </a:t>
            </a:r>
            <a:r>
              <a:rPr lang="en-US" dirty="0">
                <a:solidFill>
                  <a:srgbClr val="0432FF"/>
                </a:solidFill>
              </a:rPr>
              <a:t>speed</a:t>
            </a:r>
            <a:r>
              <a:rPr lang="en-US" dirty="0"/>
              <a:t> every minute.</a:t>
            </a:r>
          </a:p>
          <a:p>
            <a:pPr marL="0" indent="0">
              <a:lnSpc>
                <a:spcPct val="120000"/>
              </a:lnSpc>
              <a:buNone/>
            </a:pP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A81F560-D854-F149-AF8F-63CBE5B275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8225" y="2031033"/>
            <a:ext cx="4651282" cy="3035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268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E4D40D-6EE8-6248-9E06-529F5BABA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&amp; Test Datasets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209CC84-BEFE-5A4F-A20E-A7AA3EAB4D3D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FB2CF90B-63BC-6544-9FB4-A72410329261}" type="datetime1">
              <a:rPr lang="sv-SE" smtClean="0"/>
              <a:t>2021-05-03</a:t>
            </a:fld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B1EDF2-253A-014C-9EC9-8F4FB17E1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8348D-F2D3-AB47-AE2A-1D59B1E58D64}" type="slidenum">
              <a:rPr lang="en-GB" smtClean="0"/>
              <a:pPr/>
              <a:t>15</a:t>
            </a:fld>
            <a:endParaRPr lang="en-GB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CA8F615-16ED-764F-B993-30F0156AA94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062000" y="1073150"/>
            <a:ext cx="7472400" cy="3651250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sz="1800" b="1" dirty="0"/>
              <a:t>Training set</a:t>
            </a:r>
            <a:r>
              <a:rPr lang="en-US" sz="1800" dirty="0"/>
              <a:t>: Data from </a:t>
            </a:r>
            <a:r>
              <a:rPr lang="en-US" sz="1800" dirty="0">
                <a:solidFill>
                  <a:srgbClr val="0432FF"/>
                </a:solidFill>
              </a:rPr>
              <a:t>the south road segment</a:t>
            </a:r>
            <a:r>
              <a:rPr lang="en-US" sz="1800" dirty="0"/>
              <a:t>, 1</a:t>
            </a:r>
            <a:r>
              <a:rPr lang="en-US" sz="1800" baseline="30000" dirty="0"/>
              <a:t>st</a:t>
            </a:r>
            <a:r>
              <a:rPr lang="en-US" sz="1800" dirty="0"/>
              <a:t>  to 21</a:t>
            </a:r>
            <a:r>
              <a:rPr lang="en-US" sz="1800" baseline="30000" dirty="0"/>
              <a:t>st</a:t>
            </a:r>
            <a:r>
              <a:rPr lang="en-US" sz="1800" dirty="0"/>
              <a:t> Oct</a:t>
            </a:r>
          </a:p>
          <a:p>
            <a:pPr lvl="1">
              <a:lnSpc>
                <a:spcPct val="120000"/>
              </a:lnSpc>
            </a:pPr>
            <a:r>
              <a:rPr lang="en-US" sz="1600" dirty="0"/>
              <a:t>A special training set only for the spatial-temporal ANN model:                                         Data from both north and south segments, 1</a:t>
            </a:r>
            <a:r>
              <a:rPr lang="en-US" sz="1600" baseline="30000" dirty="0"/>
              <a:t>st</a:t>
            </a:r>
            <a:r>
              <a:rPr lang="en-US" sz="1600" dirty="0"/>
              <a:t>  to 21</a:t>
            </a:r>
            <a:r>
              <a:rPr lang="en-US" sz="1600" baseline="30000" dirty="0"/>
              <a:t>st</a:t>
            </a:r>
            <a:r>
              <a:rPr lang="en-US" sz="1600" dirty="0"/>
              <a:t>, Oct</a:t>
            </a:r>
          </a:p>
          <a:p>
            <a:pPr>
              <a:lnSpc>
                <a:spcPct val="120000"/>
              </a:lnSpc>
            </a:pPr>
            <a:r>
              <a:rPr lang="en-US" sz="1800" b="1" dirty="0"/>
              <a:t>Test set</a:t>
            </a:r>
            <a:r>
              <a:rPr lang="en-US" sz="1800" dirty="0"/>
              <a:t>: Data from both </a:t>
            </a:r>
            <a:r>
              <a:rPr lang="en-US" sz="1800" dirty="0">
                <a:solidFill>
                  <a:srgbClr val="FF0000"/>
                </a:solidFill>
              </a:rPr>
              <a:t>north</a:t>
            </a:r>
            <a:r>
              <a:rPr lang="en-US" sz="1800" dirty="0"/>
              <a:t> and </a:t>
            </a:r>
            <a:r>
              <a:rPr lang="en-US" sz="1800" dirty="0">
                <a:solidFill>
                  <a:srgbClr val="0432FF"/>
                </a:solidFill>
              </a:rPr>
              <a:t>south segments</a:t>
            </a:r>
            <a:r>
              <a:rPr lang="en-US" sz="1800" dirty="0"/>
              <a:t>, 22</a:t>
            </a:r>
            <a:r>
              <a:rPr lang="en-US" sz="1800" baseline="30000" dirty="0"/>
              <a:t>nd</a:t>
            </a:r>
            <a:r>
              <a:rPr lang="en-US" sz="1800" dirty="0"/>
              <a:t> to 28</a:t>
            </a:r>
            <a:r>
              <a:rPr lang="en-US" sz="1800" baseline="30000" dirty="0"/>
              <a:t>th</a:t>
            </a:r>
            <a:r>
              <a:rPr lang="en-US" sz="1800" dirty="0"/>
              <a:t> Oct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Technology Set: Python, pandas, </a:t>
            </a:r>
            <a:r>
              <a:rPr lang="en-US" dirty="0" err="1"/>
              <a:t>scikit</a:t>
            </a:r>
            <a:r>
              <a:rPr lang="en-US" dirty="0"/>
              <a:t>-learn, </a:t>
            </a:r>
            <a:r>
              <a:rPr lang="en-US" dirty="0" err="1"/>
              <a:t>Keras</a:t>
            </a:r>
            <a:r>
              <a:rPr lang="en-US" dirty="0"/>
              <a:t>/TensorFlow, </a:t>
            </a:r>
            <a:r>
              <a:rPr lang="en-US" dirty="0" err="1"/>
              <a:t>Jupyter</a:t>
            </a:r>
            <a:r>
              <a:rPr lang="en-US" dirty="0"/>
              <a:t>-Notebook, Google </a:t>
            </a:r>
            <a:r>
              <a:rPr lang="en-US" dirty="0" err="1"/>
              <a:t>Colab</a:t>
            </a:r>
            <a:r>
              <a:rPr lang="en-US" dirty="0"/>
              <a:t>, Google Cloud AI Platform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7405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D7A16D-3F4F-1A46-B4AE-167DD484F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Preparation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18EB0D1-4132-B547-8E85-23CCEB658E54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FB2CF90B-63BC-6544-9FB4-A72410329261}" type="datetime1">
              <a:rPr lang="sv-SE" smtClean="0"/>
              <a:t>2021-05-03</a:t>
            </a:fld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531C7A-0F5A-214B-A6C0-30BADCDD9B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8348D-F2D3-AB47-AE2A-1D59B1E58D64}" type="slidenum">
              <a:rPr lang="en-GB" smtClean="0"/>
              <a:pPr/>
              <a:t>16</a:t>
            </a:fld>
            <a:endParaRPr lang="en-GB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721F9DB7-043E-5747-A60C-8DD5296F166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062000" y="971550"/>
            <a:ext cx="7559674" cy="3752850"/>
          </a:xfrm>
        </p:spPr>
        <p:txBody>
          <a:bodyPr/>
          <a:lstStyle/>
          <a:p>
            <a:pPr marL="0" indent="0">
              <a:lnSpc>
                <a:spcPts val="1920"/>
              </a:lnSpc>
              <a:buNone/>
            </a:pPr>
            <a:r>
              <a:rPr lang="en-US" dirty="0"/>
              <a:t>Following typical </a:t>
            </a:r>
            <a:r>
              <a:rPr lang="en-US" dirty="0">
                <a:solidFill>
                  <a:srgbClr val="0432FF"/>
                </a:solidFill>
              </a:rPr>
              <a:t>data processing methods </a:t>
            </a:r>
            <a:r>
              <a:rPr lang="en-US" dirty="0"/>
              <a:t>are adopted for preparing the training and test datasets:</a:t>
            </a:r>
          </a:p>
          <a:p>
            <a:pPr>
              <a:lnSpc>
                <a:spcPts val="1920"/>
              </a:lnSpc>
            </a:pPr>
            <a:r>
              <a:rPr lang="en-US" b="1" dirty="0"/>
              <a:t>Filtering</a:t>
            </a:r>
            <a:r>
              <a:rPr lang="en-US" dirty="0"/>
              <a:t>: Remove the data points with a low confidence score (10) in INRIX datasets.</a:t>
            </a:r>
          </a:p>
          <a:p>
            <a:pPr>
              <a:lnSpc>
                <a:spcPts val="1920"/>
              </a:lnSpc>
            </a:pPr>
            <a:r>
              <a:rPr lang="en-US" b="1" dirty="0"/>
              <a:t>Smoothing: </a:t>
            </a:r>
            <a:r>
              <a:rPr lang="en-US" dirty="0"/>
              <a:t>Use moving average with a window width of 30 time-steps to remove noise in the measures of traffic variables, i.e., flow and speed, in INRIX and MCS datasets.</a:t>
            </a:r>
          </a:p>
          <a:p>
            <a:pPr>
              <a:lnSpc>
                <a:spcPts val="1920"/>
              </a:lnSpc>
            </a:pPr>
            <a:r>
              <a:rPr lang="en-US" b="1" dirty="0"/>
              <a:t>Shifting:  </a:t>
            </a:r>
            <a:r>
              <a:rPr lang="en-US" dirty="0"/>
              <a:t>Shift the INRIX time-series data by 360 sec to eliminate the latency of speed observed in INRIX data compared with the MCS speed. </a:t>
            </a:r>
          </a:p>
          <a:p>
            <a:pPr>
              <a:lnSpc>
                <a:spcPts val="1920"/>
              </a:lnSpc>
            </a:pPr>
            <a:endParaRPr lang="en-US" b="1" dirty="0"/>
          </a:p>
          <a:p>
            <a:pPr marL="0" indent="0">
              <a:lnSpc>
                <a:spcPts val="1920"/>
              </a:lnSpc>
              <a:buNone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639591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D7A16D-3F4F-1A46-B4AE-167DD484F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Engineering: One-hot Encoding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18EB0D1-4132-B547-8E85-23CCEB658E54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FB2CF90B-63BC-6544-9FB4-A72410329261}" type="datetime1">
              <a:rPr lang="sv-SE" smtClean="0"/>
              <a:t>2021-05-03</a:t>
            </a:fld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531C7A-0F5A-214B-A6C0-30BADCDD9B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8348D-F2D3-AB47-AE2A-1D59B1E58D64}" type="slidenum">
              <a:rPr lang="en-GB" smtClean="0"/>
              <a:pPr/>
              <a:t>17</a:t>
            </a:fld>
            <a:endParaRPr lang="en-GB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721F9DB7-043E-5747-A60C-8DD5296F166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062000" y="925626"/>
            <a:ext cx="7559674" cy="3798774"/>
          </a:xfrm>
        </p:spPr>
        <p:txBody>
          <a:bodyPr/>
          <a:lstStyle/>
          <a:p>
            <a:pPr marL="0" indent="0">
              <a:lnSpc>
                <a:spcPts val="1920"/>
              </a:lnSpc>
              <a:buNone/>
            </a:pPr>
            <a:r>
              <a:rPr lang="en-US" dirty="0"/>
              <a:t>One-hot encoding is used to convert </a:t>
            </a:r>
            <a:r>
              <a:rPr lang="en-US" dirty="0">
                <a:solidFill>
                  <a:srgbClr val="0432FF"/>
                </a:solidFill>
              </a:rPr>
              <a:t>timestamps</a:t>
            </a:r>
            <a:r>
              <a:rPr lang="en-US" dirty="0"/>
              <a:t> and </a:t>
            </a:r>
            <a:r>
              <a:rPr lang="en-US" dirty="0">
                <a:solidFill>
                  <a:srgbClr val="FF0000"/>
                </a:solidFill>
              </a:rPr>
              <a:t>segment IDs </a:t>
            </a:r>
            <a:r>
              <a:rPr lang="en-US" dirty="0"/>
              <a:t>into </a:t>
            </a:r>
            <a:r>
              <a:rPr lang="en-US" dirty="0">
                <a:solidFill>
                  <a:srgbClr val="00B050"/>
                </a:solidFill>
              </a:rPr>
              <a:t>numerical</a:t>
            </a:r>
            <a:r>
              <a:rPr lang="en-US" dirty="0"/>
              <a:t>  </a:t>
            </a:r>
            <a:r>
              <a:rPr lang="en-US" dirty="0">
                <a:solidFill>
                  <a:srgbClr val="00B050"/>
                </a:solidFill>
              </a:rPr>
              <a:t>time</a:t>
            </a:r>
            <a:r>
              <a:rPr lang="en-US" dirty="0"/>
              <a:t> </a:t>
            </a:r>
            <a:r>
              <a:rPr lang="en-US" dirty="0">
                <a:solidFill>
                  <a:srgbClr val="00B050"/>
                </a:solidFill>
              </a:rPr>
              <a:t>and space features </a:t>
            </a:r>
            <a:r>
              <a:rPr lang="en-US" dirty="0"/>
              <a:t>for training ANN models:</a:t>
            </a:r>
          </a:p>
          <a:p>
            <a:pPr lvl="1">
              <a:lnSpc>
                <a:spcPts val="1920"/>
              </a:lnSpc>
            </a:pPr>
            <a:r>
              <a:rPr lang="en-US" b="1" dirty="0"/>
              <a:t>hour feature</a:t>
            </a:r>
            <a:r>
              <a:rPr lang="en-US" dirty="0"/>
              <a:t>: "hour" in the timestamp is converted into a 24-bit one-hot code, representing the </a:t>
            </a:r>
            <a:r>
              <a:rPr lang="en-US" dirty="0">
                <a:solidFill>
                  <a:srgbClr val="0432FF"/>
                </a:solidFill>
              </a:rPr>
              <a:t>hour of a day</a:t>
            </a:r>
            <a:r>
              <a:rPr lang="en-US" dirty="0"/>
              <a:t>.</a:t>
            </a:r>
          </a:p>
          <a:p>
            <a:pPr lvl="1">
              <a:lnSpc>
                <a:spcPts val="1920"/>
              </a:lnSpc>
            </a:pPr>
            <a:r>
              <a:rPr lang="en-US" b="1" dirty="0"/>
              <a:t>day feature</a:t>
            </a:r>
            <a:r>
              <a:rPr lang="en-US" dirty="0"/>
              <a:t>: "day" in the timestamp is converted into a 2-bit one-hot code, representing the </a:t>
            </a:r>
            <a:r>
              <a:rPr lang="en-US" dirty="0">
                <a:solidFill>
                  <a:srgbClr val="0432FF"/>
                </a:solidFill>
              </a:rPr>
              <a:t>day of a week</a:t>
            </a:r>
            <a:r>
              <a:rPr lang="en-US" dirty="0"/>
              <a:t>, i.e., weekdays or weekends.</a:t>
            </a:r>
          </a:p>
          <a:p>
            <a:pPr lvl="1">
              <a:lnSpc>
                <a:spcPts val="1920"/>
              </a:lnSpc>
            </a:pPr>
            <a:r>
              <a:rPr lang="en-US" b="1" dirty="0"/>
              <a:t>location feature</a:t>
            </a:r>
            <a:r>
              <a:rPr lang="en-US" dirty="0"/>
              <a:t>: "segment ID" is converted into a 2-bit one-hot code, representing the </a:t>
            </a:r>
            <a:r>
              <a:rPr lang="en-US" dirty="0">
                <a:solidFill>
                  <a:srgbClr val="FF0000"/>
                </a:solidFill>
              </a:rPr>
              <a:t>location of the road segment</a:t>
            </a:r>
            <a:r>
              <a:rPr lang="en-US" dirty="0"/>
              <a:t>, i.e., the south or north segment.</a:t>
            </a:r>
          </a:p>
          <a:p>
            <a:pPr marL="0" indent="0">
              <a:lnSpc>
                <a:spcPts val="1920"/>
              </a:lnSpc>
              <a:buNone/>
            </a:pPr>
            <a:endParaRPr lang="en-US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0C8A1F4-A81F-2946-9C4B-76114DE6F84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223"/>
          <a:stretch/>
        </p:blipFill>
        <p:spPr>
          <a:xfrm>
            <a:off x="2308225" y="3194753"/>
            <a:ext cx="4962525" cy="1813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438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D7A16D-3F4F-1A46-B4AE-167DD484F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Scaling: Standardization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18EB0D1-4132-B547-8E85-23CCEB658E54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FB2CF90B-63BC-6544-9FB4-A72410329261}" type="datetime1">
              <a:rPr lang="sv-SE" smtClean="0"/>
              <a:t>2021-05-03</a:t>
            </a:fld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531C7A-0F5A-214B-A6C0-30BADCDD9B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8348D-F2D3-AB47-AE2A-1D59B1E58D64}" type="slidenum">
              <a:rPr lang="en-GB" smtClean="0"/>
              <a:pPr/>
              <a:t>18</a:t>
            </a:fld>
            <a:endParaRPr lang="en-GB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721F9DB7-043E-5747-A60C-8DD5296F166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053646" y="959523"/>
            <a:ext cx="7559674" cy="3798774"/>
          </a:xfrm>
        </p:spPr>
        <p:txBody>
          <a:bodyPr/>
          <a:lstStyle/>
          <a:p>
            <a:pPr marL="0" indent="0">
              <a:lnSpc>
                <a:spcPts val="1920"/>
              </a:lnSpc>
              <a:buNone/>
            </a:pPr>
            <a:r>
              <a:rPr lang="en-US" dirty="0"/>
              <a:t>Machine learning algorithm requires its input features to have a </a:t>
            </a:r>
            <a:r>
              <a:rPr lang="en-US" dirty="0">
                <a:solidFill>
                  <a:srgbClr val="0432FF"/>
                </a:solidFill>
              </a:rPr>
              <a:t>similar scale</a:t>
            </a:r>
            <a:r>
              <a:rPr lang="en-US" dirty="0"/>
              <a:t> to perform correctly.</a:t>
            </a:r>
          </a:p>
          <a:p>
            <a:pPr marL="0" indent="0">
              <a:lnSpc>
                <a:spcPts val="1920"/>
              </a:lnSpc>
              <a:buNone/>
            </a:pPr>
            <a:r>
              <a:rPr lang="en-US" dirty="0">
                <a:solidFill>
                  <a:srgbClr val="FF0000"/>
                </a:solidFill>
              </a:rPr>
              <a:t>Standardization</a:t>
            </a:r>
            <a:r>
              <a:rPr lang="en-US" dirty="0"/>
              <a:t> is a common method to scale the numerical attributes because it is less affected by the outliers in datasets. </a:t>
            </a:r>
            <a:endParaRPr lang="en-US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5C7658F-ADD4-1449-ACE4-42A8F1413D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3399" y="2616200"/>
            <a:ext cx="5920393" cy="1706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10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D7A16D-3F4F-1A46-B4AE-167DD484F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Baseline Model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18EB0D1-4132-B547-8E85-23CCEB658E54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FB2CF90B-63BC-6544-9FB4-A72410329261}" type="datetime1">
              <a:rPr lang="sv-SE" smtClean="0"/>
              <a:t>2021-05-03</a:t>
            </a:fld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531C7A-0F5A-214B-A6C0-30BADCDD9B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8348D-F2D3-AB47-AE2A-1D59B1E58D64}" type="slidenum">
              <a:rPr lang="en-GB" smtClean="0"/>
              <a:pPr/>
              <a:t>19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DBB3A5-FA4D-824F-9883-04CC59273D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3838" y="2579984"/>
            <a:ext cx="5791200" cy="1507685"/>
          </a:xfrm>
          <a:prstGeom prst="rect">
            <a:avLst/>
          </a:prstGeom>
        </p:spPr>
      </p:pic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753981CA-219F-5245-A1EE-E9454BF9075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062000" y="1052146"/>
            <a:ext cx="7559674" cy="1489173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dirty="0"/>
              <a:t>A </a:t>
            </a:r>
            <a:r>
              <a:rPr lang="en-US" dirty="0">
                <a:solidFill>
                  <a:srgbClr val="0432FF"/>
                </a:solidFill>
              </a:rPr>
              <a:t>multi-regime regression model </a:t>
            </a:r>
            <a:r>
              <a:rPr lang="en-US" dirty="0"/>
              <a:t>is built as the baseline model to capture the classic flow-speed relation</a:t>
            </a:r>
            <a:r>
              <a:rPr lang="en-US" altLang="zh-TW" dirty="0"/>
              <a:t>ship</a:t>
            </a:r>
            <a:r>
              <a:rPr lang="en-US" dirty="0"/>
              <a:t> using different functional forms in different traffic conditions.</a:t>
            </a:r>
          </a:p>
          <a:p>
            <a:pPr>
              <a:lnSpc>
                <a:spcPct val="120000"/>
              </a:lnSpc>
            </a:pPr>
            <a:r>
              <a:rPr lang="en-US" dirty="0"/>
              <a:t>The baseline model will be used to </a:t>
            </a:r>
            <a:r>
              <a:rPr lang="en-US" dirty="0">
                <a:solidFill>
                  <a:srgbClr val="00B050"/>
                </a:solidFill>
              </a:rPr>
              <a:t>compare with </a:t>
            </a:r>
            <a:r>
              <a:rPr lang="en-US" dirty="0"/>
              <a:t>the ANN models.</a:t>
            </a:r>
          </a:p>
          <a:p>
            <a:pPr marL="0" indent="0">
              <a:lnSpc>
                <a:spcPct val="120000"/>
              </a:lnSpc>
              <a:buNone/>
            </a:pP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D45D2A-9A17-EF42-ACD1-70F9429A403E}"/>
              </a:ext>
            </a:extLst>
          </p:cNvPr>
          <p:cNvSpPr txBox="1"/>
          <p:nvPr/>
        </p:nvSpPr>
        <p:spPr>
          <a:xfrm>
            <a:off x="952500" y="4243370"/>
            <a:ext cx="75311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Note: Threshold speed of 70 km/h separates the samples into free-flow and non-free-flow conditions.</a:t>
            </a:r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134879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BA16D-3F32-A343-968F-FCE67BB383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9680A8-7B9E-B440-8F67-DA8E025687A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FB2CF90B-63BC-6544-9FB4-A72410329261}" type="datetime1">
              <a:rPr lang="sv-SE" smtClean="0"/>
              <a:t>2021-05-02</a:t>
            </a:fld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A7FBA0-DA49-2D44-B5F7-26C0A441EA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8348D-F2D3-AB47-AE2A-1D59B1E58D64}" type="slidenum">
              <a:rPr lang="en-GB" smtClean="0"/>
              <a:pPr/>
              <a:t>2</a:t>
            </a:fld>
            <a:endParaRPr lang="en-GB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6EC96D8-643E-8440-8057-6042A1A8E0A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053646" y="1191669"/>
            <a:ext cx="7559674" cy="3139478"/>
          </a:xfrm>
        </p:spPr>
        <p:txBody>
          <a:bodyPr/>
          <a:lstStyle/>
          <a:p>
            <a:pPr marL="342900" indent="-342900">
              <a:lnSpc>
                <a:spcPts val="2160"/>
              </a:lnSpc>
              <a:buFont typeface="+mj-lt"/>
              <a:buAutoNum type="arabicPeriod"/>
            </a:pPr>
            <a:r>
              <a:rPr lang="en-US" sz="2000" dirty="0"/>
              <a:t>Introduction</a:t>
            </a:r>
          </a:p>
          <a:p>
            <a:pPr marL="342900" indent="-342900">
              <a:lnSpc>
                <a:spcPts val="2160"/>
              </a:lnSpc>
              <a:buFont typeface="+mj-lt"/>
              <a:buAutoNum type="arabicPeriod"/>
            </a:pPr>
            <a:r>
              <a:rPr lang="en-US" sz="2000" dirty="0"/>
              <a:t>Backgrounds</a:t>
            </a:r>
            <a:endParaRPr lang="en-US" sz="1800" dirty="0"/>
          </a:p>
          <a:p>
            <a:pPr marL="342900" indent="-342900">
              <a:lnSpc>
                <a:spcPts val="2160"/>
              </a:lnSpc>
              <a:buFont typeface="+mj-lt"/>
              <a:buAutoNum type="arabicPeriod"/>
            </a:pPr>
            <a:r>
              <a:rPr lang="en-US" sz="2000" dirty="0"/>
              <a:t>Datasets and Methodology</a:t>
            </a:r>
          </a:p>
          <a:p>
            <a:pPr marL="342900" indent="-342900">
              <a:lnSpc>
                <a:spcPts val="2160"/>
              </a:lnSpc>
              <a:buFont typeface="+mj-lt"/>
              <a:buAutoNum type="arabicPeriod"/>
            </a:pPr>
            <a:r>
              <a:rPr lang="en-US" sz="2000" dirty="0"/>
              <a:t>Results</a:t>
            </a:r>
          </a:p>
          <a:p>
            <a:pPr marL="342900" indent="-342900">
              <a:lnSpc>
                <a:spcPts val="2160"/>
              </a:lnSpc>
              <a:buFont typeface="+mj-lt"/>
              <a:buAutoNum type="arabicPeriod"/>
            </a:pPr>
            <a:r>
              <a:rPr lang="en-US" sz="2000" dirty="0"/>
              <a:t>Discussion</a:t>
            </a:r>
          </a:p>
          <a:p>
            <a:pPr marL="342900" indent="-342900">
              <a:lnSpc>
                <a:spcPts val="2160"/>
              </a:lnSpc>
              <a:buFont typeface="+mj-lt"/>
              <a:buAutoNum type="arabicPeriod"/>
            </a:pPr>
            <a:r>
              <a:rPr lang="en-US" sz="2000" dirty="0"/>
              <a:t>Conclusion and Future work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9370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4A7B504-29F5-3447-82AF-B5F2985E9B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8091" y="646720"/>
            <a:ext cx="4738909" cy="39357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07989F4-681D-8945-BE63-05C7E6C41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 Model Structure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24F0189-8E4C-3E45-9449-1DC7D03ACE49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FB2CF90B-63BC-6544-9FB4-A72410329261}" type="datetime1">
              <a:rPr lang="sv-SE" smtClean="0"/>
              <a:t>2021-05-03</a:t>
            </a:fld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8015DA-2BFB-C649-A1DD-614970694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8348D-F2D3-AB47-AE2A-1D59B1E58D64}" type="slidenum">
              <a:rPr lang="en-GB" smtClean="0"/>
              <a:pPr/>
              <a:t>20</a:t>
            </a:fld>
            <a:endParaRPr lang="en-GB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E6D5777-A7C3-F34A-99F3-C8F74E7E125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060463" y="1214297"/>
            <a:ext cx="3712928" cy="3612000"/>
          </a:xfrm>
        </p:spPr>
        <p:txBody>
          <a:bodyPr/>
          <a:lstStyle/>
          <a:p>
            <a:pPr marL="0" indent="0">
              <a:lnSpc>
                <a:spcPct val="120000"/>
              </a:lnSpc>
              <a:buNone/>
            </a:pPr>
            <a:r>
              <a:rPr lang="en-US" sz="1800" b="1" dirty="0"/>
              <a:t>ANN </a:t>
            </a:r>
            <a:r>
              <a:rPr lang="en-US" sz="1800" dirty="0"/>
              <a:t>is a </a:t>
            </a:r>
            <a:r>
              <a:rPr lang="en-US" sz="1800" dirty="0">
                <a:solidFill>
                  <a:srgbClr val="00B050"/>
                </a:solidFill>
              </a:rPr>
              <a:t>data-driven/non-parametric machine learning method </a:t>
            </a:r>
            <a:r>
              <a:rPr lang="en-US" sz="1800" dirty="0"/>
              <a:t>with the following advantages:</a:t>
            </a:r>
          </a:p>
          <a:p>
            <a:pPr>
              <a:lnSpc>
                <a:spcPct val="120000"/>
              </a:lnSpc>
            </a:pPr>
            <a:r>
              <a:rPr lang="en-US" sz="1600" dirty="0">
                <a:solidFill>
                  <a:srgbClr val="0432FF"/>
                </a:solidFill>
              </a:rPr>
              <a:t>Adaptive</a:t>
            </a:r>
            <a:r>
              <a:rPr lang="en-US" sz="1600" dirty="0"/>
              <a:t> to data</a:t>
            </a:r>
          </a:p>
          <a:p>
            <a:pPr>
              <a:lnSpc>
                <a:spcPct val="120000"/>
              </a:lnSpc>
            </a:pPr>
            <a:r>
              <a:rPr lang="en-US" sz="1600" dirty="0"/>
              <a:t>Good in </a:t>
            </a:r>
            <a:r>
              <a:rPr lang="en-US" dirty="0"/>
              <a:t>learning </a:t>
            </a:r>
            <a:r>
              <a:rPr lang="en-US" dirty="0">
                <a:solidFill>
                  <a:srgbClr val="0432FF"/>
                </a:solidFill>
              </a:rPr>
              <a:t>nonlinear relationships</a:t>
            </a:r>
            <a:r>
              <a:rPr lang="en-US" dirty="0"/>
              <a:t> in </a:t>
            </a:r>
            <a:r>
              <a:rPr lang="en-US" dirty="0">
                <a:solidFill>
                  <a:srgbClr val="FF0000"/>
                </a:solidFill>
              </a:rPr>
              <a:t>high-dimensional data</a:t>
            </a:r>
            <a:endParaRPr lang="en-US" sz="1600" dirty="0">
              <a:solidFill>
                <a:srgbClr val="FF0000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503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1D364-5A30-684A-91F0-54DDAF916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 Models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C2ABC20-B062-0A4C-B8CE-AA297413EA8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FB2CF90B-63BC-6544-9FB4-A72410329261}" type="datetime1">
              <a:rPr lang="sv-SE" smtClean="0"/>
              <a:t>2021-05-03</a:t>
            </a:fld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2D9218-868B-664A-B21F-A23D383917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8348D-F2D3-AB47-AE2A-1D59B1E58D64}" type="slidenum">
              <a:rPr lang="en-GB" smtClean="0"/>
              <a:pPr/>
              <a:t>21</a:t>
            </a:fld>
            <a:endParaRPr lang="en-GB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1E7C81F-AB28-2D49-A276-F90C5F7E530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062000" y="925626"/>
            <a:ext cx="7559674" cy="1584909"/>
          </a:xfrm>
        </p:spPr>
        <p:txBody>
          <a:bodyPr/>
          <a:lstStyle/>
          <a:p>
            <a:pPr marL="0" indent="0">
              <a:lnSpc>
                <a:spcPts val="1920"/>
              </a:lnSpc>
              <a:buNone/>
            </a:pPr>
            <a:r>
              <a:rPr lang="en-US" dirty="0"/>
              <a:t>Five ANN models are developed to extract:</a:t>
            </a:r>
          </a:p>
          <a:p>
            <a:pPr marL="342900" indent="-342900">
              <a:lnSpc>
                <a:spcPts val="1920"/>
              </a:lnSpc>
              <a:buFont typeface="+mj-lt"/>
              <a:buAutoNum type="arabicPeriod"/>
            </a:pPr>
            <a:r>
              <a:rPr lang="en-US" sz="1400" dirty="0">
                <a:solidFill>
                  <a:srgbClr val="00B050"/>
                </a:solidFill>
              </a:rPr>
              <a:t>Static</a:t>
            </a:r>
            <a:r>
              <a:rPr lang="en-US" sz="1400" dirty="0"/>
              <a:t> flow-speed relationship</a:t>
            </a:r>
          </a:p>
          <a:p>
            <a:pPr marL="342900" indent="-342900">
              <a:lnSpc>
                <a:spcPts val="1920"/>
              </a:lnSpc>
              <a:buFont typeface="+mj-lt"/>
              <a:buAutoNum type="arabicPeriod"/>
            </a:pPr>
            <a:r>
              <a:rPr lang="en-US" sz="1400" dirty="0"/>
              <a:t>Flow-speed relationships considering </a:t>
            </a:r>
            <a:r>
              <a:rPr lang="en-US" sz="1400" dirty="0">
                <a:solidFill>
                  <a:srgbClr val="0432FF"/>
                </a:solidFill>
              </a:rPr>
              <a:t>temporal</a:t>
            </a:r>
            <a:r>
              <a:rPr lang="en-US" sz="1400" dirty="0"/>
              <a:t> and </a:t>
            </a:r>
            <a:r>
              <a:rPr lang="en-US" sz="1400" dirty="0">
                <a:solidFill>
                  <a:srgbClr val="0432FF"/>
                </a:solidFill>
              </a:rPr>
              <a:t>spatial dependencies</a:t>
            </a:r>
            <a:r>
              <a:rPr lang="en-US" sz="1400" dirty="0"/>
              <a:t>.</a:t>
            </a:r>
          </a:p>
          <a:p>
            <a:pPr marL="342900" indent="-342900">
              <a:lnSpc>
                <a:spcPts val="1920"/>
              </a:lnSpc>
              <a:buFont typeface="+mj-lt"/>
              <a:buAutoNum type="arabicPeriod"/>
            </a:pPr>
            <a:r>
              <a:rPr lang="en-US" sz="1400" dirty="0"/>
              <a:t>Traffic flow relationship between multiple input variables in a </a:t>
            </a:r>
            <a:r>
              <a:rPr lang="en-US" sz="1400" dirty="0">
                <a:solidFill>
                  <a:srgbClr val="FF0000"/>
                </a:solidFill>
              </a:rPr>
              <a:t>multivariate setting</a:t>
            </a:r>
            <a:r>
              <a:rPr lang="en-US" sz="1400" dirty="0"/>
              <a:t>.</a:t>
            </a:r>
          </a:p>
          <a:p>
            <a:pPr marL="342900" indent="-342900">
              <a:lnSpc>
                <a:spcPts val="1920"/>
              </a:lnSpc>
              <a:buFont typeface="+mj-lt"/>
              <a:buAutoNum type="arabicPeriod"/>
            </a:pPr>
            <a:endParaRPr lang="en-US" dirty="0"/>
          </a:p>
          <a:p>
            <a:pPr marL="342900" indent="-342900">
              <a:lnSpc>
                <a:spcPts val="1920"/>
              </a:lnSpc>
              <a:buFont typeface="+mj-lt"/>
              <a:buAutoNum type="arabicPeriod"/>
            </a:pPr>
            <a:endParaRPr lang="en-US" dirty="0"/>
          </a:p>
          <a:p>
            <a:pPr marL="0" indent="0">
              <a:lnSpc>
                <a:spcPts val="1920"/>
              </a:lnSpc>
              <a:buNone/>
            </a:pPr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DE4F0553-8512-5F49-931D-94869A6224A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69340348"/>
                  </p:ext>
                </p:extLst>
              </p:nvPr>
            </p:nvGraphicFramePr>
            <p:xfrm>
              <a:off x="1196642" y="2569970"/>
              <a:ext cx="7280497" cy="204216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488657">
                      <a:extLst>
                        <a:ext uri="{9D8B030D-6E8A-4147-A177-3AD203B41FA5}">
                          <a16:colId xmlns:a16="http://schemas.microsoft.com/office/drawing/2014/main" val="3140949793"/>
                        </a:ext>
                      </a:extLst>
                    </a:gridCol>
                    <a:gridCol w="763566">
                      <a:extLst>
                        <a:ext uri="{9D8B030D-6E8A-4147-A177-3AD203B41FA5}">
                          <a16:colId xmlns:a16="http://schemas.microsoft.com/office/drawing/2014/main" val="2761024471"/>
                        </a:ext>
                      </a:extLst>
                    </a:gridCol>
                    <a:gridCol w="1130548">
                      <a:extLst>
                        <a:ext uri="{9D8B030D-6E8A-4147-A177-3AD203B41FA5}">
                          <a16:colId xmlns:a16="http://schemas.microsoft.com/office/drawing/2014/main" val="2462534022"/>
                        </a:ext>
                      </a:extLst>
                    </a:gridCol>
                    <a:gridCol w="651102">
                      <a:extLst>
                        <a:ext uri="{9D8B030D-6E8A-4147-A177-3AD203B41FA5}">
                          <a16:colId xmlns:a16="http://schemas.microsoft.com/office/drawing/2014/main" val="2757071377"/>
                        </a:ext>
                      </a:extLst>
                    </a:gridCol>
                    <a:gridCol w="639264">
                      <a:extLst>
                        <a:ext uri="{9D8B030D-6E8A-4147-A177-3AD203B41FA5}">
                          <a16:colId xmlns:a16="http://schemas.microsoft.com/office/drawing/2014/main" val="164871646"/>
                        </a:ext>
                      </a:extLst>
                    </a:gridCol>
                    <a:gridCol w="976655">
                      <a:extLst>
                        <a:ext uri="{9D8B030D-6E8A-4147-A177-3AD203B41FA5}">
                          <a16:colId xmlns:a16="http://schemas.microsoft.com/office/drawing/2014/main" val="1129383721"/>
                        </a:ext>
                      </a:extLst>
                    </a:gridCol>
                    <a:gridCol w="1630705">
                      <a:extLst>
                        <a:ext uri="{9D8B030D-6E8A-4147-A177-3AD203B41FA5}">
                          <a16:colId xmlns:a16="http://schemas.microsoft.com/office/drawing/2014/main" val="1857706198"/>
                        </a:ext>
                      </a:extLst>
                    </a:gridCol>
                  </a:tblGrid>
                  <a:tr h="22922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Input Features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Speed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Travel Time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Hour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Day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Location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i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Equation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13316286"/>
                      </a:ext>
                    </a:extLst>
                  </a:tr>
                  <a:tr h="22922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ANN1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✓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4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4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  <a:ea typeface="PMingLiU" panose="02020500000000000000" pitchFamily="18" charset="-120"/>
                                        <a:cs typeface="Times New Roman" panose="020206030504050203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400" i="1">
                                        <a:effectLst/>
                                        <a:latin typeface="Cambria Math" panose="02040503050406030204" pitchFamily="18" charset="0"/>
                                        <a:ea typeface="PMingLiU" panose="02020500000000000000" pitchFamily="18" charset="-120"/>
                                        <a:cs typeface="Times New Roman" panose="02020603050405020304" pitchFamily="18" charset="0"/>
                                      </a:rPr>
                                      <m:t>𝑞</m:t>
                                    </m:r>
                                  </m:e>
                                </m:acc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PMingLiU" panose="02020500000000000000" pitchFamily="18" charset="-120"/>
                                    <a:cs typeface="Times New Roman" panose="02020603050405020304" pitchFamily="18" charset="0"/>
                                  </a:rPr>
                                  <m:t>=</m:t>
                                </m:r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PMingLiU" panose="02020500000000000000" pitchFamily="18" charset="-120"/>
                                    <a:cs typeface="Times New Roman" panose="02020603050405020304" pitchFamily="18" charset="0"/>
                                  </a:rPr>
                                  <m:t>𝐸</m:t>
                                </m:r>
                                <m:d>
                                  <m:dPr>
                                    <m:ctrlPr>
                                      <a:rPr lang="en-US" sz="1400" i="1">
                                        <a:effectLst/>
                                        <a:latin typeface="Cambria Math" panose="02040503050406030204" pitchFamily="18" charset="0"/>
                                        <a:ea typeface="PMingLiU" panose="02020500000000000000" pitchFamily="18" charset="-12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400" i="1">
                                        <a:effectLst/>
                                        <a:latin typeface="Cambria Math" panose="02040503050406030204" pitchFamily="18" charset="0"/>
                                        <a:ea typeface="PMingLiU" panose="02020500000000000000" pitchFamily="18" charset="-120"/>
                                        <a:cs typeface="Times New Roman" panose="02020603050405020304" pitchFamily="18" charset="0"/>
                                      </a:rPr>
                                      <m:t>𝑣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09382690"/>
                      </a:ext>
                    </a:extLst>
                  </a:tr>
                  <a:tr h="22922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ANN2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/>
                            <a:t>✓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/>
                            <a:t>✓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4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4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  <a:ea typeface="PMingLiU" panose="02020500000000000000" pitchFamily="18" charset="-120"/>
                                        <a:cs typeface="Times New Roman" panose="020206030504050203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  <a:ea typeface="PMingLiU" panose="02020500000000000000" pitchFamily="18" charset="-120"/>
                                        <a:cs typeface="Times New Roman" panose="02020603050405020304" pitchFamily="18" charset="0"/>
                                      </a:rPr>
                                      <m:t>𝑞</m:t>
                                    </m:r>
                                  </m:e>
                                </m:acc>
                                <m:r>
                                  <a:rPr lang="en-US" sz="1400" i="1">
                                    <a:latin typeface="Cambria Math" panose="02040503050406030204" pitchFamily="18" charset="0"/>
                                    <a:ea typeface="PMingLiU" panose="02020500000000000000" pitchFamily="18" charset="-120"/>
                                    <a:cs typeface="Times New Roman" panose="02020603050405020304" pitchFamily="18" charset="0"/>
                                  </a:rPr>
                                  <m:t>=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  <a:ea typeface="PMingLiU" panose="02020500000000000000" pitchFamily="18" charset="-120"/>
                                    <a:cs typeface="Times New Roman" panose="02020603050405020304" pitchFamily="18" charset="0"/>
                                  </a:rPr>
                                  <m:t>𝐸</m:t>
                                </m:r>
                                <m:d>
                                  <m:dPr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  <a:ea typeface="PMingLiU" panose="02020500000000000000" pitchFamily="18" charset="-12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  <a:ea typeface="PMingLiU" panose="02020500000000000000" pitchFamily="18" charset="-120"/>
                                        <a:cs typeface="Times New Roman" panose="02020603050405020304" pitchFamily="18" charset="0"/>
                                      </a:rPr>
                                      <m:t>𝑣</m:t>
                                    </m:r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  <a:ea typeface="PMingLiU" panose="02020500000000000000" pitchFamily="18" charset="-120"/>
                                        <a:cs typeface="Times New Roman" panose="02020603050405020304" pitchFamily="18" charset="0"/>
                                      </a:rPr>
                                      <m:t>, </m:t>
                                    </m:r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  <a:ea typeface="PMingLiU" panose="02020500000000000000" pitchFamily="18" charset="-120"/>
                                        <a:cs typeface="Times New Roman" panose="02020603050405020304" pitchFamily="18" charset="0"/>
                                      </a:rPr>
                                      <m:t>𝑡𝑡</m:t>
                                    </m:r>
                                  </m:e>
                                </m:d>
                                <m:r>
                                  <a:rPr lang="en-US" sz="1400" i="1">
                                    <a:latin typeface="Cambria Math" panose="02040503050406030204" pitchFamily="18" charset="0"/>
                                    <a:ea typeface="PMingLiU" panose="02020500000000000000" pitchFamily="18" charset="-120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07477292"/>
                      </a:ext>
                    </a:extLst>
                  </a:tr>
                  <a:tr h="22922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Temporal ANN1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✓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✓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✓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  <a:ea typeface="PMingLiU" panose="02020500000000000000" pitchFamily="18" charset="-120"/>
                                        <a:cs typeface="Times New Roman" panose="020206030504050203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  <a:ea typeface="PMingLiU" panose="02020500000000000000" pitchFamily="18" charset="-120"/>
                                        <a:cs typeface="Times New Roman" panose="02020603050405020304" pitchFamily="18" charset="0"/>
                                      </a:rPr>
                                      <m:t>𝑞</m:t>
                                    </m:r>
                                  </m:e>
                                </m:acc>
                                <m:r>
                                  <a:rPr lang="en-US" sz="1400" i="1">
                                    <a:latin typeface="Cambria Math" panose="02040503050406030204" pitchFamily="18" charset="0"/>
                                    <a:ea typeface="PMingLiU" panose="02020500000000000000" pitchFamily="18" charset="-120"/>
                                    <a:cs typeface="Times New Roman" panose="02020603050405020304" pitchFamily="18" charset="0"/>
                                  </a:rPr>
                                  <m:t>=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  <a:ea typeface="PMingLiU" panose="02020500000000000000" pitchFamily="18" charset="-120"/>
                                    <a:cs typeface="Times New Roman" panose="02020603050405020304" pitchFamily="18" charset="0"/>
                                  </a:rPr>
                                  <m:t>𝐸</m:t>
                                </m:r>
                                <m:d>
                                  <m:dPr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  <a:ea typeface="PMingLiU" panose="02020500000000000000" pitchFamily="18" charset="-12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  <a:ea typeface="PMingLiU" panose="02020500000000000000" pitchFamily="18" charset="-120"/>
                                        <a:cs typeface="Times New Roman" panose="02020603050405020304" pitchFamily="18" charset="0"/>
                                      </a:rPr>
                                      <m:t>𝑣</m:t>
                                    </m:r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  <a:ea typeface="PMingLiU" panose="02020500000000000000" pitchFamily="18" charset="-120"/>
                                        <a:cs typeface="Times New Roman" panose="02020603050405020304" pitchFamily="18" charset="0"/>
                                      </a:rPr>
                                      <m:t>, </m:t>
                                    </m:r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  <a:ea typeface="PMingLiU" panose="02020500000000000000" pitchFamily="18" charset="-120"/>
                                        <a:cs typeface="Times New Roman" panose="02020603050405020304" pitchFamily="18" charset="0"/>
                                      </a:rPr>
                                      <m:t>h</m:t>
                                    </m:r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  <a:ea typeface="PMingLiU" panose="02020500000000000000" pitchFamily="18" charset="-120"/>
                                        <a:cs typeface="Times New Roman" panose="020206030504050203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  <a:ea typeface="PMingLiU" panose="02020500000000000000" pitchFamily="18" charset="-120"/>
                                        <a:cs typeface="Times New Roman" panose="02020603050405020304" pitchFamily="18" charset="0"/>
                                      </a:rPr>
                                      <m:t>𝑑</m:t>
                                    </m:r>
                                  </m:e>
                                </m:d>
                                <m:r>
                                  <a:rPr lang="en-US" sz="1400" i="1">
                                    <a:latin typeface="Cambria Math" panose="02040503050406030204" pitchFamily="18" charset="0"/>
                                    <a:ea typeface="PMingLiU" panose="02020500000000000000" pitchFamily="18" charset="-120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86722751"/>
                      </a:ext>
                    </a:extLst>
                  </a:tr>
                  <a:tr h="22922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Temporal ANN2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✓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✓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✓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✓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  <a:ea typeface="PMingLiU" panose="02020500000000000000" pitchFamily="18" charset="-120"/>
                                        <a:cs typeface="Times New Roman" panose="020206030504050203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  <a:ea typeface="PMingLiU" panose="02020500000000000000" pitchFamily="18" charset="-120"/>
                                        <a:cs typeface="Times New Roman" panose="02020603050405020304" pitchFamily="18" charset="0"/>
                                      </a:rPr>
                                      <m:t>𝑞</m:t>
                                    </m:r>
                                  </m:e>
                                </m:acc>
                                <m:r>
                                  <a:rPr lang="en-US" sz="1400" i="1">
                                    <a:latin typeface="Cambria Math" panose="02040503050406030204" pitchFamily="18" charset="0"/>
                                    <a:ea typeface="PMingLiU" panose="02020500000000000000" pitchFamily="18" charset="-120"/>
                                    <a:cs typeface="Times New Roman" panose="02020603050405020304" pitchFamily="18" charset="0"/>
                                  </a:rPr>
                                  <m:t>=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  <a:ea typeface="PMingLiU" panose="02020500000000000000" pitchFamily="18" charset="-120"/>
                                    <a:cs typeface="Times New Roman" panose="02020603050405020304" pitchFamily="18" charset="0"/>
                                  </a:rPr>
                                  <m:t>𝐸</m:t>
                                </m:r>
                                <m:d>
                                  <m:dPr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  <a:ea typeface="PMingLiU" panose="02020500000000000000" pitchFamily="18" charset="-12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  <a:ea typeface="PMingLiU" panose="02020500000000000000" pitchFamily="18" charset="-120"/>
                                        <a:cs typeface="Times New Roman" panose="02020603050405020304" pitchFamily="18" charset="0"/>
                                      </a:rPr>
                                      <m:t>𝑣</m:t>
                                    </m:r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  <a:ea typeface="PMingLiU" panose="02020500000000000000" pitchFamily="18" charset="-120"/>
                                        <a:cs typeface="Times New Roman" panose="02020603050405020304" pitchFamily="18" charset="0"/>
                                      </a:rPr>
                                      <m:t>, </m:t>
                                    </m:r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  <a:ea typeface="PMingLiU" panose="02020500000000000000" pitchFamily="18" charset="-120"/>
                                        <a:cs typeface="Times New Roman" panose="02020603050405020304" pitchFamily="18" charset="0"/>
                                      </a:rPr>
                                      <m:t>𝑡𝑡</m:t>
                                    </m:r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  <a:ea typeface="PMingLiU" panose="02020500000000000000" pitchFamily="18" charset="-120"/>
                                        <a:cs typeface="Times New Roman" panose="02020603050405020304" pitchFamily="18" charset="0"/>
                                      </a:rPr>
                                      <m:t>, </m:t>
                                    </m:r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  <a:ea typeface="PMingLiU" panose="02020500000000000000" pitchFamily="18" charset="-120"/>
                                        <a:cs typeface="Times New Roman" panose="02020603050405020304" pitchFamily="18" charset="0"/>
                                      </a:rPr>
                                      <m:t>h</m:t>
                                    </m:r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  <a:ea typeface="PMingLiU" panose="02020500000000000000" pitchFamily="18" charset="-120"/>
                                        <a:cs typeface="Times New Roman" panose="020206030504050203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  <a:ea typeface="PMingLiU" panose="02020500000000000000" pitchFamily="18" charset="-120"/>
                                        <a:cs typeface="Times New Roman" panose="02020603050405020304" pitchFamily="18" charset="0"/>
                                      </a:rPr>
                                      <m:t>𝑑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85024085"/>
                      </a:ext>
                    </a:extLst>
                  </a:tr>
                  <a:tr h="22922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Spatial-temporal ANN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✓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✓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✓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✓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  <a:ea typeface="PMingLiU" panose="02020500000000000000" pitchFamily="18" charset="-120"/>
                                        <a:cs typeface="Times New Roman" panose="020206030504050203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  <a:ea typeface="PMingLiU" panose="02020500000000000000" pitchFamily="18" charset="-120"/>
                                        <a:cs typeface="Times New Roman" panose="02020603050405020304" pitchFamily="18" charset="0"/>
                                      </a:rPr>
                                      <m:t>𝑞</m:t>
                                    </m:r>
                                  </m:e>
                                </m:acc>
                                <m:r>
                                  <a:rPr lang="en-US" sz="1400" i="1">
                                    <a:latin typeface="Cambria Math" panose="02040503050406030204" pitchFamily="18" charset="0"/>
                                    <a:ea typeface="PMingLiU" panose="02020500000000000000" pitchFamily="18" charset="-120"/>
                                    <a:cs typeface="Times New Roman" panose="02020603050405020304" pitchFamily="18" charset="0"/>
                                  </a:rPr>
                                  <m:t>=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  <a:ea typeface="PMingLiU" panose="02020500000000000000" pitchFamily="18" charset="-120"/>
                                    <a:cs typeface="Times New Roman" panose="02020603050405020304" pitchFamily="18" charset="0"/>
                                  </a:rPr>
                                  <m:t>𝐸</m:t>
                                </m:r>
                                <m:d>
                                  <m:dPr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  <a:ea typeface="PMingLiU" panose="02020500000000000000" pitchFamily="18" charset="-12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  <a:ea typeface="PMingLiU" panose="02020500000000000000" pitchFamily="18" charset="-120"/>
                                        <a:cs typeface="Times New Roman" panose="02020603050405020304" pitchFamily="18" charset="0"/>
                                      </a:rPr>
                                      <m:t>𝑣</m:t>
                                    </m:r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  <a:ea typeface="PMingLiU" panose="02020500000000000000" pitchFamily="18" charset="-120"/>
                                        <a:cs typeface="Times New Roman" panose="02020603050405020304" pitchFamily="18" charset="0"/>
                                      </a:rPr>
                                      <m:t>, </m:t>
                                    </m:r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  <a:ea typeface="PMingLiU" panose="02020500000000000000" pitchFamily="18" charset="-120"/>
                                        <a:cs typeface="Times New Roman" panose="02020603050405020304" pitchFamily="18" charset="0"/>
                                      </a:rPr>
                                      <m:t>h</m:t>
                                    </m:r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  <a:ea typeface="PMingLiU" panose="02020500000000000000" pitchFamily="18" charset="-120"/>
                                        <a:cs typeface="Times New Roman" panose="020206030504050203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  <a:ea typeface="PMingLiU" panose="02020500000000000000" pitchFamily="18" charset="-120"/>
                                        <a:cs typeface="Times New Roman" panose="02020603050405020304" pitchFamily="18" charset="0"/>
                                      </a:rPr>
                                      <m:t>𝑑</m:t>
                                    </m:r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  <a:ea typeface="PMingLiU" panose="02020500000000000000" pitchFamily="18" charset="-120"/>
                                        <a:cs typeface="Times New Roman" panose="02020603050405020304" pitchFamily="18" charset="0"/>
                                      </a:rPr>
                                      <m:t>, </m:t>
                                    </m:r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  <a:ea typeface="PMingLiU" panose="02020500000000000000" pitchFamily="18" charset="-120"/>
                                        <a:cs typeface="Times New Roman" panose="02020603050405020304" pitchFamily="18" charset="0"/>
                                      </a:rPr>
                                      <m:t>𝑙</m:t>
                                    </m:r>
                                  </m:e>
                                </m:d>
                                <m:r>
                                  <a:rPr lang="en-US" sz="1400" i="1">
                                    <a:latin typeface="Cambria Math" panose="02040503050406030204" pitchFamily="18" charset="0"/>
                                    <a:ea typeface="PMingLiU" panose="02020500000000000000" pitchFamily="18" charset="-120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0215916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DE4F0553-8512-5F49-931D-94869A6224A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69340348"/>
                  </p:ext>
                </p:extLst>
              </p:nvPr>
            </p:nvGraphicFramePr>
            <p:xfrm>
              <a:off x="1196642" y="2569970"/>
              <a:ext cx="7280497" cy="204216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488657">
                      <a:extLst>
                        <a:ext uri="{9D8B030D-6E8A-4147-A177-3AD203B41FA5}">
                          <a16:colId xmlns:a16="http://schemas.microsoft.com/office/drawing/2014/main" val="3140949793"/>
                        </a:ext>
                      </a:extLst>
                    </a:gridCol>
                    <a:gridCol w="763566">
                      <a:extLst>
                        <a:ext uri="{9D8B030D-6E8A-4147-A177-3AD203B41FA5}">
                          <a16:colId xmlns:a16="http://schemas.microsoft.com/office/drawing/2014/main" val="2761024471"/>
                        </a:ext>
                      </a:extLst>
                    </a:gridCol>
                    <a:gridCol w="1130548">
                      <a:extLst>
                        <a:ext uri="{9D8B030D-6E8A-4147-A177-3AD203B41FA5}">
                          <a16:colId xmlns:a16="http://schemas.microsoft.com/office/drawing/2014/main" val="2462534022"/>
                        </a:ext>
                      </a:extLst>
                    </a:gridCol>
                    <a:gridCol w="651102">
                      <a:extLst>
                        <a:ext uri="{9D8B030D-6E8A-4147-A177-3AD203B41FA5}">
                          <a16:colId xmlns:a16="http://schemas.microsoft.com/office/drawing/2014/main" val="2757071377"/>
                        </a:ext>
                      </a:extLst>
                    </a:gridCol>
                    <a:gridCol w="639264">
                      <a:extLst>
                        <a:ext uri="{9D8B030D-6E8A-4147-A177-3AD203B41FA5}">
                          <a16:colId xmlns:a16="http://schemas.microsoft.com/office/drawing/2014/main" val="164871646"/>
                        </a:ext>
                      </a:extLst>
                    </a:gridCol>
                    <a:gridCol w="976655">
                      <a:extLst>
                        <a:ext uri="{9D8B030D-6E8A-4147-A177-3AD203B41FA5}">
                          <a16:colId xmlns:a16="http://schemas.microsoft.com/office/drawing/2014/main" val="1129383721"/>
                        </a:ext>
                      </a:extLst>
                    </a:gridCol>
                    <a:gridCol w="1630705">
                      <a:extLst>
                        <a:ext uri="{9D8B030D-6E8A-4147-A177-3AD203B41FA5}">
                          <a16:colId xmlns:a16="http://schemas.microsoft.com/office/drawing/2014/main" val="1857706198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Input Features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Speed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Travel Time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Hour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Day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Location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i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Equation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1331628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ANN1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✓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4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4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45736" t="-104167" b="-487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09382690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ANN2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/>
                            <a:t>✓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/>
                            <a:t>✓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4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4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45736" t="-196000" b="-368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07477292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Temporal ANN1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✓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✓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✓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45736" t="-308333" b="-28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8672275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Temporal ANN2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✓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✓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✓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✓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45736" t="-408333" b="-18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85024085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Spatial-temporal ANN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✓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✓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✓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✓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45736" t="-297561" b="-731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0215916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871590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ACFFE6-6819-7443-882D-B31F119BF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Evaluation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74F927-87DA-DB4C-91C1-76C48CAD8BC2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FB2CF90B-63BC-6544-9FB4-A72410329261}" type="datetime1">
              <a:rPr lang="sv-SE" smtClean="0"/>
              <a:t>2021-05-03</a:t>
            </a:fld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320CA5-F517-8745-9315-8802F50757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8348D-F2D3-AB47-AE2A-1D59B1E58D64}" type="slidenum">
              <a:rPr lang="en-GB" smtClean="0"/>
              <a:pPr/>
              <a:t>22</a:t>
            </a:fld>
            <a:endParaRPr lang="en-GB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866A430-8406-8840-B788-17CDB4A1DD4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062000" y="1193800"/>
            <a:ext cx="7559674" cy="3460510"/>
          </a:xfrm>
        </p:spPr>
        <p:txBody>
          <a:bodyPr/>
          <a:lstStyle/>
          <a:p>
            <a:pPr marL="0" indent="0">
              <a:lnSpc>
                <a:spcPct val="110000"/>
              </a:lnSpc>
              <a:buNone/>
            </a:pPr>
            <a:r>
              <a:rPr lang="en-US" dirty="0"/>
              <a:t>The root mean squared error (</a:t>
            </a:r>
            <a:r>
              <a:rPr lang="en-US" dirty="0">
                <a:solidFill>
                  <a:srgbClr val="0432FF"/>
                </a:solidFill>
              </a:rPr>
              <a:t>RMSE</a:t>
            </a:r>
            <a:r>
              <a:rPr lang="en-US" dirty="0"/>
              <a:t>) and the mean absolute percentage error (</a:t>
            </a:r>
            <a:r>
              <a:rPr lang="en-US" dirty="0">
                <a:solidFill>
                  <a:srgbClr val="FF0000"/>
                </a:solidFill>
              </a:rPr>
              <a:t>MAPE</a:t>
            </a:r>
            <a:r>
              <a:rPr lang="en-US" dirty="0"/>
              <a:t>) are used to evaluate the models' accuracy.</a:t>
            </a:r>
          </a:p>
          <a:p>
            <a:pPr marL="0" indent="0">
              <a:lnSpc>
                <a:spcPct val="110000"/>
              </a:lnSpc>
              <a:buNone/>
            </a:pPr>
            <a:endParaRPr lang="en-US" dirty="0"/>
          </a:p>
          <a:p>
            <a:pPr marL="0" indent="0">
              <a:lnSpc>
                <a:spcPct val="110000"/>
              </a:lnSpc>
              <a:buNone/>
            </a:pPr>
            <a:endParaRPr lang="en-US" dirty="0"/>
          </a:p>
          <a:p>
            <a:pPr marL="0" indent="0">
              <a:lnSpc>
                <a:spcPct val="110000"/>
              </a:lnSpc>
              <a:buNone/>
            </a:pP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04E8B99-CB82-FC4D-AF1F-7F1B4A692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7516" y="2247807"/>
            <a:ext cx="5708650" cy="1765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279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CB72B-B131-154F-877E-AEFB00F142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8414" y="2164836"/>
            <a:ext cx="5966490" cy="673874"/>
          </a:xfrm>
        </p:spPr>
        <p:txBody>
          <a:bodyPr/>
          <a:lstStyle/>
          <a:p>
            <a:pPr algn="ctr"/>
            <a:r>
              <a:rPr lang="en-US" sz="3200" dirty="0"/>
              <a:t>Results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41B55A-DB9D-4443-B634-D46422DCCA2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FB2CF90B-63BC-6544-9FB4-A72410329261}" type="datetime1">
              <a:rPr lang="sv-SE" smtClean="0"/>
              <a:t>2021-05-03</a:t>
            </a:fld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F0AF96-D9AA-7345-8F7C-2E0E27AF5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8348D-F2D3-AB47-AE2A-1D59B1E58D64}" type="slidenum">
              <a:rPr lang="en-GB" smtClean="0"/>
              <a:pPr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8613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5DDF71-B8D0-FE40-BCC1-1FD5F8839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Data Preparation: Smoothing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3A7594E-81E2-B344-B50D-E88C18D566E4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FB2CF90B-63BC-6544-9FB4-A72410329261}" type="datetime1">
              <a:rPr lang="sv-SE" smtClean="0"/>
              <a:t>2021-05-04</a:t>
            </a:fld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B31889-D2E3-7F4D-B7FD-5DFFB61BE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8348D-F2D3-AB47-AE2A-1D59B1E58D64}" type="slidenum">
              <a:rPr lang="en-GB" smtClean="0"/>
              <a:pPr/>
              <a:t>24</a:t>
            </a:fld>
            <a:endParaRPr lang="en-GB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BCFEEFB-CE12-0249-8DD8-8F31D3A9D1F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062000" y="1009402"/>
            <a:ext cx="7559674" cy="3714997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dirty="0"/>
              <a:t>To remove </a:t>
            </a:r>
            <a:r>
              <a:rPr lang="en-US" dirty="0">
                <a:solidFill>
                  <a:srgbClr val="0432FF"/>
                </a:solidFill>
              </a:rPr>
              <a:t>noise </a:t>
            </a:r>
            <a:r>
              <a:rPr lang="en-US" dirty="0"/>
              <a:t>in the INRIX and MCS time-series data, i.e., speed and flow, and expose the variable values that represent the trends.  </a:t>
            </a:r>
          </a:p>
          <a:p>
            <a:pPr>
              <a:lnSpc>
                <a:spcPts val="1920"/>
              </a:lnSpc>
            </a:pPr>
            <a:r>
              <a:rPr lang="en-US" dirty="0">
                <a:solidFill>
                  <a:srgbClr val="00B050"/>
                </a:solidFill>
              </a:rPr>
              <a:t>Moving average </a:t>
            </a:r>
            <a:r>
              <a:rPr lang="en-US" dirty="0"/>
              <a:t>with a window width of 30 timesteps (30 mins).</a:t>
            </a:r>
          </a:p>
          <a:p>
            <a:pPr marL="0" indent="0">
              <a:lnSpc>
                <a:spcPts val="1920"/>
              </a:lnSpc>
              <a:buNone/>
            </a:pP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751A127-7B53-3F49-ADAB-13E27293C1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411" y="2296952"/>
            <a:ext cx="4081239" cy="227744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F2A3EB6-AD79-8C4F-B6B0-647D5312D6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2607" y="2296952"/>
            <a:ext cx="4100705" cy="2277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772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8B203B2-CBFB-944D-A8AE-ED6F6394C9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0953" y="2363189"/>
            <a:ext cx="4230929" cy="238371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9FC7AD1-2D95-CE40-B665-8E8DE31484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825" y="2363189"/>
            <a:ext cx="4230929" cy="2383718"/>
          </a:xfrm>
          <a:prstGeom prst="rect">
            <a:avLst/>
          </a:prstGeom>
        </p:spPr>
      </p:pic>
      <p:sp>
        <p:nvSpPr>
          <p:cNvPr id="8" name="Rubrik 7">
            <a:extLst>
              <a:ext uri="{FF2B5EF4-FFF2-40B4-BE49-F238E27FC236}">
                <a16:creationId xmlns:a16="http://schemas.microsoft.com/office/drawing/2014/main" id="{387555E4-1462-704B-824D-672352429B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Data Preparation: Shifting</a:t>
            </a:r>
            <a:endParaRPr lang="en-GB" sz="2400" dirty="0"/>
          </a:p>
        </p:txBody>
      </p:sp>
      <p:sp>
        <p:nvSpPr>
          <p:cNvPr id="3" name="Platshållare för datum 2">
            <a:extLst>
              <a:ext uri="{FF2B5EF4-FFF2-40B4-BE49-F238E27FC236}">
                <a16:creationId xmlns:a16="http://schemas.microsoft.com/office/drawing/2014/main" id="{B5DC37C1-D8A0-DA41-9721-23DD355AF2E9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FB2CF90B-63BC-6544-9FB4-A72410329261}" type="datetime1">
              <a:rPr lang="sv-SE" smtClean="0"/>
              <a:pPr/>
              <a:t>2021-05-04</a:t>
            </a:fld>
            <a:endParaRPr lang="en-GB" dirty="0"/>
          </a:p>
        </p:txBody>
      </p:sp>
      <p:sp>
        <p:nvSpPr>
          <p:cNvPr id="4" name="Platshållare för bildnummer 3">
            <a:extLst>
              <a:ext uri="{FF2B5EF4-FFF2-40B4-BE49-F238E27FC236}">
                <a16:creationId xmlns:a16="http://schemas.microsoft.com/office/drawing/2014/main" id="{41042904-6C12-3C45-8180-36DC2B531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8348D-F2D3-AB47-AE2A-1D59B1E58D64}" type="slidenum">
              <a:rPr lang="en-GB" smtClean="0"/>
              <a:pPr/>
              <a:t>25</a:t>
            </a:fld>
            <a:endParaRPr lang="en-GB"/>
          </a:p>
        </p:txBody>
      </p:sp>
      <p:sp>
        <p:nvSpPr>
          <p:cNvPr id="9" name="Platshållare för innehåll 8">
            <a:extLst>
              <a:ext uri="{FF2B5EF4-FFF2-40B4-BE49-F238E27FC236}">
                <a16:creationId xmlns:a16="http://schemas.microsoft.com/office/drawing/2014/main" id="{1ACA8915-11D9-104B-B56A-314C1C6FBAB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82828" y="925626"/>
            <a:ext cx="7559674" cy="1241621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>
                <a:solidFill>
                  <a:srgbClr val="0432FF"/>
                </a:solidFill>
              </a:rPr>
              <a:t>6-minute latency </a:t>
            </a:r>
            <a:r>
              <a:rPr lang="en-US" dirty="0"/>
              <a:t>of speed is observed in </a:t>
            </a:r>
            <a:r>
              <a:rPr lang="en-US" dirty="0">
                <a:solidFill>
                  <a:srgbClr val="FF0000"/>
                </a:solidFill>
              </a:rPr>
              <a:t>INRIX</a:t>
            </a:r>
            <a:r>
              <a:rPr lang="en-US" dirty="0"/>
              <a:t> datasets compared with the </a:t>
            </a:r>
            <a:r>
              <a:rPr lang="en-US" dirty="0">
                <a:solidFill>
                  <a:srgbClr val="FF0000"/>
                </a:solidFill>
              </a:rPr>
              <a:t>MCS</a:t>
            </a:r>
            <a:r>
              <a:rPr lang="en-US" dirty="0"/>
              <a:t> speed. </a:t>
            </a:r>
          </a:p>
          <a:p>
            <a:pPr>
              <a:lnSpc>
                <a:spcPct val="110000"/>
              </a:lnSpc>
            </a:pPr>
            <a:r>
              <a:rPr lang="en-US" dirty="0"/>
              <a:t>Shift the INRIX timestamps by 360 sec to remove the time-lag between two measurements</a:t>
            </a:r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1E31680C-68C8-7E43-BA09-AECF7720293C}"/>
              </a:ext>
            </a:extLst>
          </p:cNvPr>
          <p:cNvSpPr/>
          <p:nvPr/>
        </p:nvSpPr>
        <p:spPr>
          <a:xfrm>
            <a:off x="3900662" y="3877293"/>
            <a:ext cx="825717" cy="434415"/>
          </a:xfrm>
          <a:prstGeom prst="rightArrow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Shift 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360s</a:t>
            </a:r>
          </a:p>
        </p:txBody>
      </p:sp>
    </p:spTree>
    <p:extLst>
      <p:ext uri="{BB962C8B-B14F-4D97-AF65-F5344CB8AC3E}">
        <p14:creationId xmlns:p14="http://schemas.microsoft.com/office/powerpoint/2010/main" val="2577859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38EAD1-5B01-7D49-A036-5FED7ED0F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Data Preparation: Feature Standardization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B63A025-7408-E844-9B35-ED9151B350C8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FB2CF90B-63BC-6544-9FB4-A72410329261}" type="datetime1">
              <a:rPr lang="sv-SE" smtClean="0"/>
              <a:t>2021-05-04</a:t>
            </a:fld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607E9D-87D6-DC40-B9AD-5C2FE7574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8348D-F2D3-AB47-AE2A-1D59B1E58D64}" type="slidenum">
              <a:rPr lang="en-GB" smtClean="0"/>
              <a:pPr/>
              <a:t>26</a:t>
            </a:fld>
            <a:endParaRPr lang="en-GB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AA3EF39-DA0F-9342-818A-B506E3D7D47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062000" y="925626"/>
            <a:ext cx="7345730" cy="1752260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dirty="0">
                <a:solidFill>
                  <a:srgbClr val="0432FF"/>
                </a:solidFill>
              </a:rPr>
              <a:t>North segment’s median speed </a:t>
            </a:r>
            <a:r>
              <a:rPr lang="en-US" dirty="0"/>
              <a:t>before the standardization is approximately  </a:t>
            </a:r>
            <a:r>
              <a:rPr lang="en-US" dirty="0">
                <a:solidFill>
                  <a:srgbClr val="FF0000"/>
                </a:solidFill>
              </a:rPr>
              <a:t>3 km slower</a:t>
            </a:r>
            <a:r>
              <a:rPr lang="en-US" dirty="0"/>
              <a:t> than median speed on the south segment.</a:t>
            </a:r>
          </a:p>
          <a:p>
            <a:pPr>
              <a:lnSpc>
                <a:spcPct val="120000"/>
              </a:lnSpc>
            </a:pPr>
            <a:r>
              <a:rPr lang="en-US" dirty="0"/>
              <a:t>After </a:t>
            </a:r>
            <a:r>
              <a:rPr lang="en-US" dirty="0">
                <a:solidFill>
                  <a:srgbClr val="0432FF"/>
                </a:solidFill>
              </a:rPr>
              <a:t>standardization</a:t>
            </a:r>
            <a:r>
              <a:rPr lang="en-US" dirty="0"/>
              <a:t>, both segments’ </a:t>
            </a:r>
            <a:r>
              <a:rPr lang="en-US" dirty="0">
                <a:solidFill>
                  <a:srgbClr val="00B050"/>
                </a:solidFill>
              </a:rPr>
              <a:t>median speed </a:t>
            </a:r>
            <a:r>
              <a:rPr lang="en-US" dirty="0"/>
              <a:t>and </a:t>
            </a:r>
            <a:r>
              <a:rPr lang="en-US" dirty="0">
                <a:solidFill>
                  <a:srgbClr val="00B050"/>
                </a:solidFill>
              </a:rPr>
              <a:t>interquartile ranges </a:t>
            </a:r>
            <a:r>
              <a:rPr lang="en-US" dirty="0"/>
              <a:t>are similar.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A89B7F6-D4C0-3F40-8DE7-46293866E5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0211" y="2249547"/>
            <a:ext cx="5209308" cy="2634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04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443A151-BFFF-FC46-AABF-C9B528ADD6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263" y="2182346"/>
            <a:ext cx="3765116" cy="270440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738EAD1-5B01-7D49-A036-5FED7ED0F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Model Training: Baseline Model vs. ANN Model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B63A025-7408-E844-9B35-ED9151B350C8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250825" y="5020776"/>
            <a:ext cx="2057400" cy="117474"/>
          </a:xfrm>
        </p:spPr>
        <p:txBody>
          <a:bodyPr/>
          <a:lstStyle/>
          <a:p>
            <a:fld id="{FB2CF90B-63BC-6544-9FB4-A72410329261}" type="datetime1">
              <a:rPr lang="sv-SE" smtClean="0"/>
              <a:t>2021-05-04</a:t>
            </a:fld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607E9D-87D6-DC40-B9AD-5C2FE7574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8348D-F2D3-AB47-AE2A-1D59B1E58D64}" type="slidenum">
              <a:rPr lang="en-GB" smtClean="0"/>
              <a:pPr/>
              <a:t>27</a:t>
            </a:fld>
            <a:endParaRPr lang="en-GB"/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31657352-1544-8147-8836-980B9BF49B48}"/>
              </a:ext>
            </a:extLst>
          </p:cNvPr>
          <p:cNvSpPr txBox="1">
            <a:spLocks/>
          </p:cNvSpPr>
          <p:nvPr/>
        </p:nvSpPr>
        <p:spPr>
          <a:xfrm>
            <a:off x="1062000" y="925626"/>
            <a:ext cx="7559674" cy="379877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2250" indent="-22225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ts val="200"/>
              </a:spcAft>
              <a:buClr>
                <a:schemeClr val="tx1"/>
              </a:buClr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46088" indent="-223838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Font typeface="Systemtypsnitt"/>
              <a:buChar char="–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69925" indent="-223838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Font typeface="Systemtypsnitt"/>
              <a:buChar char="&gt;"/>
              <a:tabLst/>
              <a:defRPr sz="12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6138" indent="-176213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12838" indent="-266700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–"/>
              <a:tabLst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dirty="0"/>
              <a:t>The </a:t>
            </a:r>
            <a:r>
              <a:rPr lang="en-US" dirty="0">
                <a:solidFill>
                  <a:srgbClr val="00B050"/>
                </a:solidFill>
              </a:rPr>
              <a:t>ANN flow-speed relation </a:t>
            </a:r>
            <a:r>
              <a:rPr lang="en-US" dirty="0"/>
              <a:t>fits the training samples </a:t>
            </a:r>
            <a:r>
              <a:rPr lang="en-US" dirty="0">
                <a:solidFill>
                  <a:srgbClr val="0432FF"/>
                </a:solidFill>
              </a:rPr>
              <a:t>better</a:t>
            </a:r>
            <a:r>
              <a:rPr lang="en-US" dirty="0"/>
              <a:t> than </a:t>
            </a:r>
            <a:r>
              <a:rPr lang="en-US" dirty="0">
                <a:solidFill>
                  <a:srgbClr val="FF0000"/>
                </a:solidFill>
              </a:rPr>
              <a:t>the baseline relation</a:t>
            </a:r>
            <a:r>
              <a:rPr lang="en-US" dirty="0"/>
              <a:t>, especially in the free-flow regime.</a:t>
            </a:r>
          </a:p>
          <a:p>
            <a:pPr>
              <a:lnSpc>
                <a:spcPct val="110000"/>
              </a:lnSpc>
            </a:pPr>
            <a:r>
              <a:rPr lang="en-US" dirty="0"/>
              <a:t>However, a </a:t>
            </a:r>
            <a:r>
              <a:rPr lang="en-US" dirty="0">
                <a:solidFill>
                  <a:srgbClr val="0432FF"/>
                </a:solidFill>
              </a:rPr>
              <a:t>deterministic curve </a:t>
            </a:r>
            <a:r>
              <a:rPr lang="en-US" dirty="0"/>
              <a:t>could not capture the </a:t>
            </a:r>
            <a:r>
              <a:rPr lang="en-US" dirty="0">
                <a:solidFill>
                  <a:srgbClr val="FF0000"/>
                </a:solidFill>
              </a:rPr>
              <a:t>flow variation </a:t>
            </a:r>
            <a:r>
              <a:rPr lang="en-US" dirty="0"/>
              <a:t>given the same speed under different traffic conditions.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911E5CE-0E09-7C48-83F7-307CE5D692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8128" y="2945081"/>
            <a:ext cx="3961781" cy="1056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652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38EAD1-5B01-7D49-A036-5FED7ED0F5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2000" y="251752"/>
            <a:ext cx="7552857" cy="673874"/>
          </a:xfrm>
        </p:spPr>
        <p:txBody>
          <a:bodyPr/>
          <a:lstStyle/>
          <a:p>
            <a:r>
              <a:rPr lang="en-US" sz="2400" dirty="0"/>
              <a:t>Model Training: ANN with Temporal Dependency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B63A025-7408-E844-9B35-ED9151B350C8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250825" y="5020776"/>
            <a:ext cx="2057400" cy="117474"/>
          </a:xfrm>
        </p:spPr>
        <p:txBody>
          <a:bodyPr/>
          <a:lstStyle/>
          <a:p>
            <a:fld id="{FB2CF90B-63BC-6544-9FB4-A72410329261}" type="datetime1">
              <a:rPr lang="sv-SE" smtClean="0"/>
              <a:t>2021-05-04</a:t>
            </a:fld>
            <a:endParaRPr lang="en-GB" dirty="0"/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31657352-1544-8147-8836-980B9BF49B48}"/>
              </a:ext>
            </a:extLst>
          </p:cNvPr>
          <p:cNvSpPr txBox="1">
            <a:spLocks/>
          </p:cNvSpPr>
          <p:nvPr/>
        </p:nvSpPr>
        <p:spPr>
          <a:xfrm>
            <a:off x="1062000" y="925626"/>
            <a:ext cx="7559674" cy="37987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2250" indent="-22225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ts val="200"/>
              </a:spcAft>
              <a:buClr>
                <a:schemeClr val="tx1"/>
              </a:buClr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46088" indent="-223838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Font typeface="Systemtypsnitt"/>
              <a:buChar char="–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69925" indent="-223838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Font typeface="Systemtypsnitt"/>
              <a:buChar char="&gt;"/>
              <a:tabLst/>
              <a:defRPr sz="12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6138" indent="-176213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12838" indent="-266700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–"/>
              <a:tabLst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10000"/>
              </a:lnSpc>
              <a:spcBef>
                <a:spcPts val="600"/>
              </a:spcBef>
            </a:pPr>
            <a:r>
              <a:rPr lang="en-US" altLang="zh-TW" dirty="0"/>
              <a:t>People’s </a:t>
            </a:r>
            <a:r>
              <a:rPr lang="en-US" altLang="zh-TW" dirty="0">
                <a:solidFill>
                  <a:srgbClr val="0432FF"/>
                </a:solidFill>
              </a:rPr>
              <a:t>daily and weekly routine activities </a:t>
            </a:r>
            <a:r>
              <a:rPr lang="en-US" altLang="zh-TW" dirty="0"/>
              <a:t>influence the </a:t>
            </a:r>
            <a:r>
              <a:rPr lang="en-US" altLang="zh-TW" dirty="0">
                <a:solidFill>
                  <a:srgbClr val="00B050"/>
                </a:solidFill>
              </a:rPr>
              <a:t>traffic conditions </a:t>
            </a:r>
            <a:r>
              <a:rPr lang="en-US" altLang="zh-TW" dirty="0"/>
              <a:t>on the road.</a:t>
            </a:r>
          </a:p>
          <a:p>
            <a:pPr marL="0">
              <a:lnSpc>
                <a:spcPct val="110000"/>
              </a:lnSpc>
              <a:spcBef>
                <a:spcPts val="600"/>
              </a:spcBef>
            </a:pPr>
            <a:r>
              <a:rPr lang="en-US" altLang="zh-TW" dirty="0"/>
              <a:t>Temporal ANN learned many </a:t>
            </a:r>
            <a:r>
              <a:rPr lang="en-US" altLang="zh-TW" dirty="0">
                <a:solidFill>
                  <a:srgbClr val="0432FF"/>
                </a:solidFill>
              </a:rPr>
              <a:t>micro-relations</a:t>
            </a:r>
            <a:r>
              <a:rPr lang="en-US" altLang="zh-TW" dirty="0"/>
              <a:t> for different time segments to capture the changes of traffic conditions over time.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D2980FB-D8A4-7A44-BC27-FA609B65CB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663" y="2173185"/>
            <a:ext cx="3883518" cy="278945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C7C32F9-1827-A64D-9F64-4DA36709B8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8463" y="2544288"/>
            <a:ext cx="4573802" cy="1882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976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26B167F-8470-FA43-A00A-CC30937271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345" y="2606633"/>
            <a:ext cx="5060414" cy="24945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22ACD5-07CD-1A47-8B8C-2C3D43C9A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Traffic</a:t>
            </a:r>
            <a:r>
              <a:rPr lang="zh-TW" altLang="en-US" dirty="0"/>
              <a:t> </a:t>
            </a:r>
            <a:r>
              <a:rPr lang="en-US" altLang="zh-TW" dirty="0"/>
              <a:t>Flow</a:t>
            </a:r>
            <a:r>
              <a:rPr lang="zh-TW" altLang="en-US" dirty="0"/>
              <a:t> </a:t>
            </a:r>
            <a:r>
              <a:rPr lang="en-US" altLang="zh-TW" dirty="0"/>
              <a:t>Estimations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9CF45BF-70E4-324C-BD86-94083FA0EAF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FB2CF90B-63BC-6544-9FB4-A72410329261}" type="datetime1">
              <a:rPr lang="sv-SE" smtClean="0"/>
              <a:t>2021-05-04</a:t>
            </a:fld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57AE4D-0D9C-FB41-9D6E-EFE612D89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8348D-F2D3-AB47-AE2A-1D59B1E58D64}" type="slidenum">
              <a:rPr lang="en-GB" smtClean="0"/>
              <a:pPr/>
              <a:t>29</a:t>
            </a:fld>
            <a:endParaRPr lang="en-GB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71B8E66-9EFF-5943-A98D-9A2586A106D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060463" y="985652"/>
            <a:ext cx="7559674" cy="1620981"/>
          </a:xfrm>
        </p:spPr>
        <p:txBody>
          <a:bodyPr/>
          <a:lstStyle/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en-US" altLang="zh-TW" dirty="0"/>
              <a:t>A</a:t>
            </a:r>
            <a:r>
              <a:rPr lang="en-US" dirty="0"/>
              <a:t>ll models are </a:t>
            </a:r>
            <a:r>
              <a:rPr lang="en-US" altLang="zh-TW" dirty="0"/>
              <a:t>validated</a:t>
            </a:r>
            <a:r>
              <a:rPr lang="zh-TW" altLang="en-US" dirty="0"/>
              <a:t> </a:t>
            </a:r>
            <a:r>
              <a:rPr lang="en-US" dirty="0"/>
              <a:t>on the south and north </a:t>
            </a:r>
            <a:r>
              <a:rPr lang="en-US" dirty="0">
                <a:solidFill>
                  <a:srgbClr val="0432FF"/>
                </a:solidFill>
              </a:rPr>
              <a:t>test dataset</a:t>
            </a:r>
            <a:r>
              <a:rPr lang="zh-TW" altLang="en-US" dirty="0">
                <a:solidFill>
                  <a:srgbClr val="0432FF"/>
                </a:solidFill>
              </a:rPr>
              <a:t> </a:t>
            </a:r>
            <a:r>
              <a:rPr lang="en-US" dirty="0"/>
              <a:t>collected in a</a:t>
            </a:r>
            <a:r>
              <a:rPr lang="zh-TW" altLang="en-US" dirty="0"/>
              <a:t> </a:t>
            </a:r>
            <a:r>
              <a:rPr lang="en-US" dirty="0"/>
              <a:t>week</a:t>
            </a:r>
            <a:r>
              <a:rPr lang="en-US" altLang="zh-TW" dirty="0"/>
              <a:t>.</a:t>
            </a:r>
          </a:p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en-US" dirty="0"/>
              <a:t>Models generally perform better on </a:t>
            </a:r>
            <a:r>
              <a:rPr lang="en-US" dirty="0">
                <a:solidFill>
                  <a:srgbClr val="0432FF"/>
                </a:solidFill>
              </a:rPr>
              <a:t>the south segment</a:t>
            </a:r>
            <a:r>
              <a:rPr lang="en-US" dirty="0"/>
              <a:t>, where the models</a:t>
            </a:r>
            <a:r>
              <a:rPr lang="zh-TW" altLang="en-US" dirty="0"/>
              <a:t> </a:t>
            </a:r>
            <a:r>
              <a:rPr lang="en-US" dirty="0"/>
              <a:t>were trained, than on its </a:t>
            </a:r>
            <a:r>
              <a:rPr lang="en-US" dirty="0">
                <a:solidFill>
                  <a:srgbClr val="FF0000"/>
                </a:solidFill>
              </a:rPr>
              <a:t>adjacent segment</a:t>
            </a:r>
            <a:r>
              <a:rPr lang="en-US" dirty="0"/>
              <a:t>, i.e., the north segment,</a:t>
            </a:r>
            <a:r>
              <a:rPr lang="zh-TW" altLang="en-US" dirty="0"/>
              <a:t> </a:t>
            </a:r>
            <a:r>
              <a:rPr lang="en-US" dirty="0"/>
              <a:t>except </a:t>
            </a:r>
            <a:r>
              <a:rPr lang="en-US" b="1" dirty="0">
                <a:solidFill>
                  <a:srgbClr val="00B050"/>
                </a:solidFill>
              </a:rPr>
              <a:t>the</a:t>
            </a:r>
            <a:r>
              <a:rPr lang="en-US" dirty="0"/>
              <a:t> </a:t>
            </a:r>
            <a:r>
              <a:rPr lang="en-US" b="1" dirty="0">
                <a:solidFill>
                  <a:srgbClr val="00B050"/>
                </a:solidFill>
              </a:rPr>
              <a:t>spatiotemporal ANN model</a:t>
            </a:r>
            <a:r>
              <a:rPr lang="en-US" altLang="zh-TW" dirty="0"/>
              <a:t>.</a:t>
            </a:r>
            <a:endParaRPr lang="en-US" dirty="0"/>
          </a:p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en-US" altLang="zh-TW" dirty="0"/>
              <a:t>T</a:t>
            </a:r>
            <a:r>
              <a:rPr lang="en-US" dirty="0"/>
              <a:t>he models’</a:t>
            </a:r>
            <a:r>
              <a:rPr lang="zh-TW" altLang="en-US" dirty="0"/>
              <a:t> </a:t>
            </a:r>
            <a:r>
              <a:rPr lang="en-US" dirty="0">
                <a:solidFill>
                  <a:srgbClr val="0432FF"/>
                </a:solidFill>
              </a:rPr>
              <a:t>performance improve</a:t>
            </a:r>
            <a:r>
              <a:rPr lang="en-US" altLang="zh-TW" dirty="0">
                <a:solidFill>
                  <a:srgbClr val="0432FF"/>
                </a:solidFill>
              </a:rPr>
              <a:t>s</a:t>
            </a:r>
            <a:r>
              <a:rPr lang="en-US" dirty="0"/>
              <a:t> when </a:t>
            </a:r>
            <a:r>
              <a:rPr lang="en-US" altLang="zh-TW" dirty="0"/>
              <a:t>we</a:t>
            </a:r>
            <a:r>
              <a:rPr lang="zh-TW" altLang="en-US" dirty="0"/>
              <a:t> </a:t>
            </a:r>
            <a:r>
              <a:rPr lang="en-US" altLang="zh-TW" dirty="0"/>
              <a:t>incorporate</a:t>
            </a:r>
            <a:r>
              <a:rPr lang="en-US" dirty="0"/>
              <a:t> new </a:t>
            </a:r>
            <a:r>
              <a:rPr lang="en-US" altLang="zh-TW" dirty="0"/>
              <a:t>dependency.</a:t>
            </a:r>
            <a:endParaRPr lang="en-US" dirty="0"/>
          </a:p>
          <a:p>
            <a:pPr>
              <a:lnSpc>
                <a:spcPct val="110000"/>
              </a:lnSpc>
              <a:spcBef>
                <a:spcPts val="600"/>
              </a:spcBef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9785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CB72B-B131-154F-877E-AEFB00F142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8414" y="2164836"/>
            <a:ext cx="5966490" cy="673874"/>
          </a:xfrm>
        </p:spPr>
        <p:txBody>
          <a:bodyPr/>
          <a:lstStyle/>
          <a:p>
            <a:pPr algn="ctr"/>
            <a:r>
              <a:rPr lang="en-US" sz="3200" dirty="0"/>
              <a:t>Introduction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41B55A-DB9D-4443-B634-D46422DCCA2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FB2CF90B-63BC-6544-9FB4-A72410329261}" type="datetime1">
              <a:rPr lang="sv-SE" smtClean="0"/>
              <a:t>2021-05-02</a:t>
            </a:fld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F0AF96-D9AA-7345-8F7C-2E0E27AF5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8348D-F2D3-AB47-AE2A-1D59B1E58D64}" type="slidenum">
              <a:rPr lang="en-GB" smtClean="0"/>
              <a:pPr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0040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D2E7CF-567E-5E4A-AB76-D66AA1586B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Traffic</a:t>
            </a:r>
            <a:r>
              <a:rPr lang="zh-TW" altLang="en-US" dirty="0"/>
              <a:t> </a:t>
            </a:r>
            <a:r>
              <a:rPr lang="en-US" altLang="zh-TW" dirty="0"/>
              <a:t>Flow</a:t>
            </a:r>
            <a:r>
              <a:rPr lang="zh-TW" altLang="en-US" dirty="0"/>
              <a:t> </a:t>
            </a:r>
            <a:r>
              <a:rPr lang="en-US" altLang="zh-TW" dirty="0"/>
              <a:t>Estimations:</a:t>
            </a:r>
            <a:r>
              <a:rPr lang="zh-TW" altLang="en-US" dirty="0"/>
              <a:t> </a:t>
            </a:r>
            <a:r>
              <a:rPr lang="en-US" altLang="zh-TW" dirty="0"/>
              <a:t>Comparison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DC670-7E2E-A045-9327-FF3C1A76B59C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FB2CF90B-63BC-6544-9FB4-A72410329261}" type="datetime1">
              <a:rPr lang="sv-SE" smtClean="0"/>
              <a:t>2021-05-04</a:t>
            </a:fld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60A90C-B423-3045-8D40-15F7618D1C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8348D-F2D3-AB47-AE2A-1D59B1E58D64}" type="slidenum">
              <a:rPr lang="en-GB" smtClean="0"/>
              <a:pPr/>
              <a:t>30</a:t>
            </a:fld>
            <a:endParaRPr lang="en-GB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C9D6FFC-EB52-1547-A235-F86D993BF7D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TW" dirty="0"/>
              <a:t>A</a:t>
            </a:r>
            <a:r>
              <a:rPr lang="en-US" dirty="0"/>
              <a:t>ll ANN models outperformed the</a:t>
            </a:r>
            <a:r>
              <a:rPr lang="zh-TW" altLang="en-US" dirty="0"/>
              <a:t> </a:t>
            </a:r>
            <a:r>
              <a:rPr lang="en-US" dirty="0"/>
              <a:t>baseline model.</a:t>
            </a:r>
          </a:p>
          <a:p>
            <a:pPr>
              <a:lnSpc>
                <a:spcPct val="120000"/>
              </a:lnSpc>
            </a:pPr>
            <a:r>
              <a:rPr lang="en-US" dirty="0"/>
              <a:t>Incorporating </a:t>
            </a:r>
            <a:r>
              <a:rPr lang="en-US" dirty="0">
                <a:solidFill>
                  <a:srgbClr val="0432FF"/>
                </a:solidFill>
              </a:rPr>
              <a:t>temporal factors </a:t>
            </a:r>
            <a:r>
              <a:rPr lang="en-US" dirty="0"/>
              <a:t>improves the performance</a:t>
            </a:r>
            <a:r>
              <a:rPr lang="zh-TW" alt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considerably</a:t>
            </a:r>
            <a:r>
              <a:rPr lang="zh-TW" altLang="en-US" dirty="0"/>
              <a:t> </a:t>
            </a:r>
            <a:r>
              <a:rPr lang="en-US" altLang="zh-TW" dirty="0"/>
              <a:t>(~90%).</a:t>
            </a:r>
          </a:p>
          <a:p>
            <a:pPr>
              <a:lnSpc>
                <a:spcPct val="120000"/>
              </a:lnSpc>
            </a:pPr>
            <a:r>
              <a:rPr lang="en-US" altLang="zh-TW" dirty="0">
                <a:solidFill>
                  <a:srgbClr val="00B050"/>
                </a:solidFill>
              </a:rPr>
              <a:t>T</a:t>
            </a:r>
            <a:r>
              <a:rPr lang="en-US" dirty="0">
                <a:solidFill>
                  <a:srgbClr val="00B050"/>
                </a:solidFill>
              </a:rPr>
              <a:t>ravel time </a:t>
            </a:r>
            <a:r>
              <a:rPr lang="en-US" dirty="0"/>
              <a:t>as</a:t>
            </a:r>
            <a:r>
              <a:rPr lang="zh-TW" altLang="en-US" dirty="0"/>
              <a:t> </a:t>
            </a:r>
            <a:r>
              <a:rPr lang="en-US" dirty="0"/>
              <a:t>an additional information source contributes </a:t>
            </a:r>
            <a:r>
              <a:rPr lang="en-US" altLang="zh-TW" dirty="0">
                <a:solidFill>
                  <a:srgbClr val="0432FF"/>
                </a:solidFill>
              </a:rPr>
              <a:t>tiny</a:t>
            </a:r>
            <a:r>
              <a:rPr lang="zh-TW" altLang="en-US" dirty="0">
                <a:solidFill>
                  <a:srgbClr val="0432FF"/>
                </a:solidFill>
              </a:rPr>
              <a:t> </a:t>
            </a:r>
            <a:r>
              <a:rPr lang="en-US" dirty="0">
                <a:solidFill>
                  <a:srgbClr val="0432FF"/>
                </a:solidFill>
              </a:rPr>
              <a:t>improvements</a:t>
            </a:r>
            <a:r>
              <a:rPr lang="en-US" altLang="zh-TW" dirty="0"/>
              <a:t>.</a:t>
            </a:r>
          </a:p>
          <a:p>
            <a:pPr>
              <a:lnSpc>
                <a:spcPct val="120000"/>
              </a:lnSpc>
            </a:pPr>
            <a:r>
              <a:rPr lang="en-US" dirty="0"/>
              <a:t>ANN models </a:t>
            </a:r>
            <a:r>
              <a:rPr lang="en-US" altLang="zh-TW" dirty="0"/>
              <a:t>generally</a:t>
            </a:r>
            <a:r>
              <a:rPr lang="zh-TW" altLang="en-US" dirty="0"/>
              <a:t> </a:t>
            </a:r>
            <a:r>
              <a:rPr lang="en-US" dirty="0"/>
              <a:t>achieve </a:t>
            </a:r>
            <a:r>
              <a:rPr lang="en-US" dirty="0">
                <a:solidFill>
                  <a:srgbClr val="0432FF"/>
                </a:solidFill>
              </a:rPr>
              <a:t>more improvements </a:t>
            </a:r>
            <a:r>
              <a:rPr lang="en-US" dirty="0"/>
              <a:t>on the</a:t>
            </a:r>
            <a:r>
              <a:rPr lang="zh-TW" altLang="en-US" dirty="0"/>
              <a:t> </a:t>
            </a:r>
            <a:r>
              <a:rPr lang="en-US" dirty="0"/>
              <a:t>north segment than on the south segment.</a:t>
            </a:r>
          </a:p>
          <a:p>
            <a:pPr>
              <a:lnSpc>
                <a:spcPct val="120000"/>
              </a:lnSpc>
            </a:pPr>
            <a:endParaRPr lang="en-US" dirty="0"/>
          </a:p>
          <a:p>
            <a:pPr>
              <a:lnSpc>
                <a:spcPct val="120000"/>
              </a:lnSpc>
            </a:pPr>
            <a:endParaRPr lang="en-US" dirty="0"/>
          </a:p>
          <a:p>
            <a:pPr>
              <a:lnSpc>
                <a:spcPct val="120000"/>
              </a:lnSpc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8D9908C-E85A-A04A-BAD4-B33165EF5D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042" y="3188933"/>
            <a:ext cx="7101444" cy="1464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249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3E9129-08BD-7542-8D6B-AFF84E4211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Traffic</a:t>
            </a:r>
            <a:r>
              <a:rPr lang="zh-TW" altLang="en-US" dirty="0"/>
              <a:t> </a:t>
            </a:r>
            <a:r>
              <a:rPr lang="en-US" altLang="zh-TW" dirty="0"/>
              <a:t>Flow</a:t>
            </a:r>
            <a:r>
              <a:rPr lang="zh-TW" altLang="en-US" dirty="0"/>
              <a:t> </a:t>
            </a:r>
            <a:r>
              <a:rPr lang="en-US" altLang="zh-TW" dirty="0"/>
              <a:t>Estimations:</a:t>
            </a:r>
            <a:r>
              <a:rPr lang="zh-TW" altLang="en-US" dirty="0"/>
              <a:t> </a:t>
            </a:r>
            <a:r>
              <a:rPr lang="en-US" altLang="zh-TW" dirty="0"/>
              <a:t>RMSE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35EC49-21B5-4744-BB11-D4A4DB72A3B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FB2CF90B-63BC-6544-9FB4-A72410329261}" type="datetime1">
              <a:rPr lang="sv-SE" smtClean="0"/>
              <a:t>2021-05-04</a:t>
            </a:fld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6023E4-5727-2E4C-8FE8-68C8595503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8348D-F2D3-AB47-AE2A-1D59B1E58D64}" type="slidenum">
              <a:rPr lang="en-GB" smtClean="0"/>
              <a:pPr/>
              <a:t>31</a:t>
            </a:fld>
            <a:endParaRPr lang="en-GB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3ABA826-A5EA-4A4A-B85D-71552536640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086850" y="1112400"/>
            <a:ext cx="7559674" cy="3612000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altLang="zh-TW" dirty="0"/>
              <a:t>The overall trend of performance in RMSE is similar to the trend in MAPE.</a:t>
            </a:r>
          </a:p>
          <a:p>
            <a:pPr>
              <a:lnSpc>
                <a:spcPct val="120000"/>
              </a:lnSpc>
            </a:pPr>
            <a:r>
              <a:rPr lang="en-US" altLang="zh-TW" dirty="0"/>
              <a:t>However,</a:t>
            </a:r>
            <a:r>
              <a:rPr lang="zh-TW" altLang="en-US" dirty="0"/>
              <a:t> </a:t>
            </a:r>
            <a:r>
              <a:rPr lang="en-US" altLang="zh-TW" dirty="0">
                <a:solidFill>
                  <a:srgbClr val="0432FF"/>
                </a:solidFill>
              </a:rPr>
              <a:t>i</a:t>
            </a:r>
            <a:r>
              <a:rPr lang="en-US" dirty="0">
                <a:solidFill>
                  <a:srgbClr val="0432FF"/>
                </a:solidFill>
              </a:rPr>
              <a:t>ncorporation of travel time </a:t>
            </a:r>
            <a:r>
              <a:rPr lang="en-US" dirty="0"/>
              <a:t>could slightly degrade the ANN’s performance on the</a:t>
            </a:r>
            <a:r>
              <a:rPr lang="zh-TW" alt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north segment</a:t>
            </a:r>
            <a:r>
              <a:rPr lang="en-US" altLang="zh-TW" dirty="0"/>
              <a:t>.</a:t>
            </a:r>
            <a:endParaRPr lang="en-US" dirty="0"/>
          </a:p>
          <a:p>
            <a:pPr>
              <a:lnSpc>
                <a:spcPct val="120000"/>
              </a:lnSpc>
              <a:spcBef>
                <a:spcPts val="600"/>
              </a:spcBef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599138F-1958-0343-95B3-9831B48130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463" y="2458192"/>
            <a:ext cx="7500082" cy="150758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33F747F-D3AC-5A44-A07B-6F680EAA6366}"/>
              </a:ext>
            </a:extLst>
          </p:cNvPr>
          <p:cNvSpPr/>
          <p:nvPr/>
        </p:nvSpPr>
        <p:spPr>
          <a:xfrm>
            <a:off x="3619337" y="3449781"/>
            <a:ext cx="991590" cy="184067"/>
          </a:xfrm>
          <a:prstGeom prst="rect">
            <a:avLst/>
          </a:prstGeom>
          <a:noFill/>
          <a:ln w="190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795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3EA88A-A028-B948-8FE3-7388D9927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Estimated Flows on South Segment in a Day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EBE594D-56C0-7A40-B4CA-A8192B29AF13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FB2CF90B-63BC-6544-9FB4-A72410329261}" type="datetime1">
              <a:rPr lang="sv-SE" smtClean="0"/>
              <a:t>2021-05-04</a:t>
            </a:fld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133432-37C5-6448-BC7A-68673BC47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8348D-F2D3-AB47-AE2A-1D59B1E58D64}" type="slidenum">
              <a:rPr lang="en-GB" smtClean="0"/>
              <a:pPr/>
              <a:t>32</a:t>
            </a:fld>
            <a:endParaRPr lang="en-GB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EA698031-701A-3347-A930-829C53DD29A3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292"/>
          <a:stretch/>
        </p:blipFill>
        <p:spPr>
          <a:xfrm>
            <a:off x="1018898" y="2411887"/>
            <a:ext cx="3776429" cy="2352097"/>
          </a:xfrm>
        </p:spPr>
      </p:pic>
      <p:pic>
        <p:nvPicPr>
          <p:cNvPr id="12" name="Content Placeholder 10">
            <a:extLst>
              <a:ext uri="{FF2B5EF4-FFF2-40B4-BE49-F238E27FC236}">
                <a16:creationId xmlns:a16="http://schemas.microsoft.com/office/drawing/2014/main" id="{4EFDE623-792E-194B-99AD-22D02695A8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292"/>
          <a:stretch/>
        </p:blipFill>
        <p:spPr>
          <a:xfrm>
            <a:off x="4825016" y="2411886"/>
            <a:ext cx="3776429" cy="2352097"/>
          </a:xfrm>
          <a:prstGeom prst="rect">
            <a:avLst/>
          </a:prstGeom>
        </p:spPr>
      </p:pic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946A7AAD-ED54-0244-9BC0-B792521F26DC}"/>
              </a:ext>
            </a:extLst>
          </p:cNvPr>
          <p:cNvSpPr txBox="1">
            <a:spLocks/>
          </p:cNvSpPr>
          <p:nvPr/>
        </p:nvSpPr>
        <p:spPr>
          <a:xfrm>
            <a:off x="1086850" y="1003466"/>
            <a:ext cx="7559674" cy="14725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2250" indent="-22225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ts val="200"/>
              </a:spcAft>
              <a:buClr>
                <a:schemeClr val="tx1"/>
              </a:buClr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46088" indent="-223838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Font typeface="Systemtypsnitt"/>
              <a:buChar char="–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69925" indent="-223838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Font typeface="Systemtypsnitt"/>
              <a:buChar char="&gt;"/>
              <a:tabLst/>
              <a:defRPr sz="12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6138" indent="-176213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12838" indent="-266700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–"/>
              <a:tabLst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dirty="0"/>
              <a:t>The temporal ANN model successfully captures the typical </a:t>
            </a:r>
            <a:r>
              <a:rPr lang="en-US" dirty="0">
                <a:solidFill>
                  <a:srgbClr val="00B050"/>
                </a:solidFill>
              </a:rPr>
              <a:t>two-peak flow pattern </a:t>
            </a:r>
            <a:r>
              <a:rPr lang="en-US" dirty="0"/>
              <a:t>on a </a:t>
            </a:r>
            <a:r>
              <a:rPr lang="en-US" dirty="0">
                <a:solidFill>
                  <a:srgbClr val="0432FF"/>
                </a:solidFill>
              </a:rPr>
              <a:t>weekday</a:t>
            </a:r>
            <a:r>
              <a:rPr lang="en-US" dirty="0"/>
              <a:t> and the </a:t>
            </a:r>
            <a:r>
              <a:rPr lang="en-US" dirty="0">
                <a:solidFill>
                  <a:srgbClr val="00B050"/>
                </a:solidFill>
              </a:rPr>
              <a:t>one-peak pattern</a:t>
            </a:r>
            <a:r>
              <a:rPr lang="en-US" dirty="0"/>
              <a:t> in a </a:t>
            </a:r>
            <a:r>
              <a:rPr lang="en-US" dirty="0">
                <a:solidFill>
                  <a:srgbClr val="FF0000"/>
                </a:solidFill>
              </a:rPr>
              <a:t>weekend</a:t>
            </a:r>
            <a:r>
              <a:rPr lang="en-US" dirty="0"/>
              <a:t>.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rgbClr val="0432FF"/>
                </a:solidFill>
              </a:rPr>
              <a:t>Discontinuous</a:t>
            </a:r>
            <a:r>
              <a:rPr lang="en-US" dirty="0"/>
              <a:t> are observed at the transitions between hours, especially when the traffic flow changes sharply.</a:t>
            </a:r>
          </a:p>
          <a:p>
            <a:pPr>
              <a:lnSpc>
                <a:spcPct val="120000"/>
              </a:lnSpc>
            </a:pPr>
            <a:endParaRPr lang="en-US" dirty="0"/>
          </a:p>
          <a:p>
            <a:pPr>
              <a:lnSpc>
                <a:spcPct val="120000"/>
              </a:lnSpc>
              <a:spcBef>
                <a:spcPts val="600"/>
              </a:spcBef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7836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3EA88A-A028-B948-8FE3-7388D9927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Estimated Flow on North Segment in a Day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EBE594D-56C0-7A40-B4CA-A8192B29AF13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FB2CF90B-63BC-6544-9FB4-A72410329261}" type="datetime1">
              <a:rPr lang="sv-SE" smtClean="0"/>
              <a:t>2021-05-04</a:t>
            </a:fld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133432-37C5-6448-BC7A-68673BC47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8348D-F2D3-AB47-AE2A-1D59B1E58D64}" type="slidenum">
              <a:rPr lang="en-GB" smtClean="0"/>
              <a:pPr/>
              <a:t>33</a:t>
            </a:fld>
            <a:endParaRPr lang="en-GB"/>
          </a:p>
        </p:txBody>
      </p: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946A7AAD-ED54-0244-9BC0-B792521F26DC}"/>
              </a:ext>
            </a:extLst>
          </p:cNvPr>
          <p:cNvSpPr txBox="1">
            <a:spLocks/>
          </p:cNvSpPr>
          <p:nvPr/>
        </p:nvSpPr>
        <p:spPr>
          <a:xfrm>
            <a:off x="1086850" y="1003465"/>
            <a:ext cx="7559674" cy="13894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2250" indent="-22225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ts val="200"/>
              </a:spcAft>
              <a:buClr>
                <a:schemeClr val="tx1"/>
              </a:buClr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46088" indent="-223838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Font typeface="Systemtypsnitt"/>
              <a:buChar char="–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69925" indent="-223838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Font typeface="Systemtypsnitt"/>
              <a:buChar char="&gt;"/>
              <a:tabLst/>
              <a:defRPr sz="12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6138" indent="-176213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12838" indent="-266700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–"/>
              <a:tabLst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US" dirty="0"/>
              <a:t>ANN model also works well </a:t>
            </a:r>
            <a:r>
              <a:rPr lang="en-US" dirty="0">
                <a:solidFill>
                  <a:srgbClr val="0432FF"/>
                </a:solidFill>
              </a:rPr>
              <a:t>most of the time </a:t>
            </a:r>
            <a:r>
              <a:rPr lang="en-US" dirty="0"/>
              <a:t>on </a:t>
            </a:r>
            <a:r>
              <a:rPr lang="en-US" dirty="0">
                <a:solidFill>
                  <a:srgbClr val="FF0000"/>
                </a:solidFill>
              </a:rPr>
              <a:t>the north segment</a:t>
            </a:r>
            <a:r>
              <a:rPr lang="en-US" dirty="0"/>
              <a:t>.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US" dirty="0"/>
              <a:t>However, it tends to </a:t>
            </a:r>
            <a:r>
              <a:rPr lang="en-US" dirty="0">
                <a:solidFill>
                  <a:srgbClr val="FF0000"/>
                </a:solidFill>
              </a:rPr>
              <a:t>overestimate the traffic flow </a:t>
            </a:r>
            <a:r>
              <a:rPr lang="en-US" dirty="0"/>
              <a:t>when the flow is near the capacity because the north segment’s traffic flow characteristics are slightly different from the south segment’s.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endParaRPr lang="en-US" dirty="0"/>
          </a:p>
          <a:p>
            <a:pPr>
              <a:lnSpc>
                <a:spcPct val="120000"/>
              </a:lnSpc>
              <a:spcBef>
                <a:spcPts val="600"/>
              </a:spcBef>
            </a:pPr>
            <a:endParaRPr lang="en-US" dirty="0"/>
          </a:p>
          <a:p>
            <a:pPr>
              <a:lnSpc>
                <a:spcPct val="120000"/>
              </a:lnSpc>
              <a:spcBef>
                <a:spcPts val="600"/>
              </a:spcBef>
            </a:pP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0925A22-F951-0C40-8B63-010F25F7ED1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591"/>
          <a:stretch/>
        </p:blipFill>
        <p:spPr>
          <a:xfrm>
            <a:off x="807063" y="2392158"/>
            <a:ext cx="3953664" cy="246881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914C19D-48B9-0B46-A79A-1F2276AC231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101"/>
          <a:stretch/>
        </p:blipFill>
        <p:spPr>
          <a:xfrm>
            <a:off x="4793713" y="2392878"/>
            <a:ext cx="3953664" cy="2493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607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CB72B-B131-154F-877E-AEFB00F142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8414" y="2164836"/>
            <a:ext cx="5966490" cy="673874"/>
          </a:xfrm>
        </p:spPr>
        <p:txBody>
          <a:bodyPr/>
          <a:lstStyle/>
          <a:p>
            <a:pPr algn="ctr"/>
            <a:r>
              <a:rPr lang="en-US" sz="3200" dirty="0"/>
              <a:t>Discussion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41B55A-DB9D-4443-B634-D46422DCCA2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FB2CF90B-63BC-6544-9FB4-A72410329261}" type="datetime1">
              <a:rPr lang="sv-SE" smtClean="0"/>
              <a:t>2021-05-04</a:t>
            </a:fld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F0AF96-D9AA-7345-8F7C-2E0E27AF5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8348D-F2D3-AB47-AE2A-1D59B1E58D64}" type="slidenum">
              <a:rPr lang="en-GB" smtClean="0"/>
              <a:pPr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2358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AF4C6F-68FF-0C40-A20A-0D596FB7C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&amp; Problems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FA7ED58-2EB2-A447-B2CE-1E9F0E251D23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FB2CF90B-63BC-6544-9FB4-A72410329261}" type="datetime1">
              <a:rPr lang="sv-SE" smtClean="0"/>
              <a:t>2021-05-02</a:t>
            </a:fld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D464F7-67E1-334A-9C99-AAC5AC542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8348D-F2D3-AB47-AE2A-1D59B1E58D64}" type="slidenum">
              <a:rPr lang="en-GB" smtClean="0"/>
              <a:pPr/>
              <a:t>4</a:t>
            </a:fld>
            <a:endParaRPr lang="en-GB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740440-071B-A14A-84C0-555134E22BC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062000" y="879004"/>
            <a:ext cx="7559674" cy="3845396"/>
          </a:xfrm>
        </p:spPr>
        <p:txBody>
          <a:bodyPr/>
          <a:lstStyle/>
          <a:p>
            <a:pPr>
              <a:lnSpc>
                <a:spcPct val="120000"/>
              </a:lnSpc>
              <a:spcBef>
                <a:spcPts val="400"/>
              </a:spcBef>
            </a:pPr>
            <a:r>
              <a:rPr lang="en-US" dirty="0">
                <a:solidFill>
                  <a:srgbClr val="0432FF"/>
                </a:solidFill>
              </a:rPr>
              <a:t>Comprehensive information on traffic flow </a:t>
            </a:r>
            <a:r>
              <a:rPr lang="en-US" dirty="0"/>
              <a:t>is essential for traffic control and vehicular emission monitoring.</a:t>
            </a:r>
          </a:p>
          <a:p>
            <a:pPr>
              <a:lnSpc>
                <a:spcPct val="120000"/>
              </a:lnSpc>
              <a:spcBef>
                <a:spcPts val="400"/>
              </a:spcBef>
            </a:pPr>
            <a:r>
              <a:rPr lang="en-US" dirty="0"/>
              <a:t>However, traffic flow information is not observable </a:t>
            </a:r>
            <a:r>
              <a:rPr lang="en-US" dirty="0">
                <a:solidFill>
                  <a:srgbClr val="0432FF"/>
                </a:solidFill>
              </a:rPr>
              <a:t>everywhere</a:t>
            </a:r>
            <a:r>
              <a:rPr lang="en-US" dirty="0"/>
              <a:t> and </a:t>
            </a:r>
            <a:r>
              <a:rPr lang="en-US" dirty="0">
                <a:solidFill>
                  <a:srgbClr val="0432FF"/>
                </a:solidFill>
              </a:rPr>
              <a:t>anytime</a:t>
            </a:r>
            <a:r>
              <a:rPr lang="en-US" dirty="0"/>
              <a:t> on the road because of </a:t>
            </a:r>
            <a:r>
              <a:rPr lang="en-US" dirty="0">
                <a:solidFill>
                  <a:srgbClr val="FF0000"/>
                </a:solidFill>
              </a:rPr>
              <a:t>high installation costs </a:t>
            </a:r>
            <a:r>
              <a:rPr lang="en-US" dirty="0"/>
              <a:t>and </a:t>
            </a:r>
            <a:r>
              <a:rPr lang="en-US" dirty="0">
                <a:solidFill>
                  <a:srgbClr val="FF0000"/>
                </a:solidFill>
              </a:rPr>
              <a:t>malfunctions</a:t>
            </a:r>
            <a:r>
              <a:rPr lang="en-US" dirty="0"/>
              <a:t> of </a:t>
            </a:r>
            <a:r>
              <a:rPr lang="en-US" dirty="0">
                <a:solidFill>
                  <a:srgbClr val="00B050"/>
                </a:solidFill>
              </a:rPr>
              <a:t>stationary sensors</a:t>
            </a:r>
            <a:r>
              <a:rPr lang="en-US" dirty="0"/>
              <a:t>, e.g., radar or inductive loop detector.</a:t>
            </a:r>
          </a:p>
          <a:p>
            <a:pPr>
              <a:lnSpc>
                <a:spcPct val="120000"/>
              </a:lnSpc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1D0A47C-3966-C34F-9820-AA4CB7EA8E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3601" y="2494955"/>
            <a:ext cx="3438812" cy="234200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BC48038-7C32-3547-BF65-257926A08288}"/>
              </a:ext>
            </a:extLst>
          </p:cNvPr>
          <p:cNvSpPr txBox="1"/>
          <p:nvPr/>
        </p:nvSpPr>
        <p:spPr>
          <a:xfrm>
            <a:off x="6022413" y="3772275"/>
            <a:ext cx="28707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Figure: Traffic flow data from stationary detectors. </a:t>
            </a:r>
          </a:p>
          <a:p>
            <a:r>
              <a:rPr lang="en-US" sz="800" dirty="0"/>
              <a:t>Reprinted from </a:t>
            </a:r>
            <a:r>
              <a:rPr lang="en-US" sz="800" i="1" dirty="0"/>
              <a:t>N. </a:t>
            </a:r>
            <a:r>
              <a:rPr lang="en-US" sz="800" i="1" dirty="0" err="1"/>
              <a:t>Tsanakas</a:t>
            </a:r>
            <a:r>
              <a:rPr lang="en-US" sz="800" i="1" dirty="0"/>
              <a:t>, Emission estimation based on traffic models and measurements. Linköping University Electronic Press, 2019, vol. 1835. ISBN 9176850927 [2]</a:t>
            </a:r>
          </a:p>
        </p:txBody>
      </p:sp>
    </p:spTree>
    <p:extLst>
      <p:ext uri="{BB962C8B-B14F-4D97-AF65-F5344CB8AC3E}">
        <p14:creationId xmlns:p14="http://schemas.microsoft.com/office/powerpoint/2010/main" val="2344848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D4B75D-A401-F74D-9DFA-184AF7E02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</a:t>
            </a:r>
            <a:r>
              <a:rPr lang="zh-TW" altLang="en-US" dirty="0"/>
              <a:t> </a:t>
            </a:r>
            <a:r>
              <a:rPr lang="en-US" altLang="zh-TW" dirty="0"/>
              <a:t>and</a:t>
            </a:r>
            <a:r>
              <a:rPr lang="zh-TW" altLang="en-US" dirty="0"/>
              <a:t> </a:t>
            </a:r>
            <a:r>
              <a:rPr lang="en-US" altLang="zh-TW" dirty="0"/>
              <a:t>Purpose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18C5A02-27DA-6E46-A741-F6534C11EEB8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FB2CF90B-63BC-6544-9FB4-A72410329261}" type="datetime1">
              <a:rPr lang="sv-SE" smtClean="0"/>
              <a:t>2021-05-02</a:t>
            </a:fld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99EAA9-6ED3-4D40-9180-EA8A3418B3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8348D-F2D3-AB47-AE2A-1D59B1E58D64}" type="slidenum">
              <a:rPr lang="en-GB" smtClean="0"/>
              <a:pPr/>
              <a:t>5</a:t>
            </a:fld>
            <a:endParaRPr lang="en-GB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2673328-7709-F343-BB11-EDE62BF3CB9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062000" y="1032387"/>
            <a:ext cx="7559674" cy="3692013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altLang="zh-TW" dirty="0"/>
              <a:t>T</a:t>
            </a:r>
            <a:r>
              <a:rPr lang="en-US" dirty="0"/>
              <a:t>o compensate for stationary sensors’ weakness, this thesis</a:t>
            </a:r>
            <a:r>
              <a:rPr lang="zh-TW" altLang="en-US" dirty="0"/>
              <a:t> </a:t>
            </a:r>
            <a:r>
              <a:rPr lang="en-US" altLang="zh-TW" dirty="0"/>
              <a:t>proposes</a:t>
            </a:r>
            <a:r>
              <a:rPr lang="zh-TW" altLang="en-US" dirty="0"/>
              <a:t> </a:t>
            </a:r>
            <a:r>
              <a:rPr lang="en-US" altLang="zh-TW" dirty="0"/>
              <a:t>and</a:t>
            </a:r>
            <a:r>
              <a:rPr lang="en-US" dirty="0"/>
              <a:t> analyses </a:t>
            </a:r>
            <a:r>
              <a:rPr lang="en-US" dirty="0">
                <a:solidFill>
                  <a:srgbClr val="0432FF"/>
                </a:solidFill>
              </a:rPr>
              <a:t>an approach for inferring traffic flows </a:t>
            </a:r>
            <a:r>
              <a:rPr lang="en-US" dirty="0"/>
              <a:t>from </a:t>
            </a:r>
            <a:r>
              <a:rPr lang="en-US" dirty="0">
                <a:solidFill>
                  <a:srgbClr val="00B050"/>
                </a:solidFill>
              </a:rPr>
              <a:t>mobile data</a:t>
            </a:r>
            <a:r>
              <a:rPr lang="en-US" dirty="0"/>
              <a:t> provided by INRIX, a commercial crowd-sourced traffic dataset with </a:t>
            </a:r>
            <a:r>
              <a:rPr lang="en-US" dirty="0">
                <a:solidFill>
                  <a:srgbClr val="FF0000"/>
                </a:solidFill>
              </a:rPr>
              <a:t>wide spatial coverage</a:t>
            </a:r>
            <a:r>
              <a:rPr lang="en-US" dirty="0"/>
              <a:t> and </a:t>
            </a:r>
            <a:r>
              <a:rPr lang="en-US" dirty="0">
                <a:solidFill>
                  <a:srgbClr val="FF0000"/>
                </a:solidFill>
              </a:rPr>
              <a:t>high quality</a:t>
            </a:r>
            <a:r>
              <a:rPr lang="en-US" dirty="0"/>
              <a:t>.</a:t>
            </a:r>
          </a:p>
          <a:p>
            <a:pPr>
              <a:lnSpc>
                <a:spcPct val="120000"/>
              </a:lnSpc>
            </a:pPr>
            <a:r>
              <a:rPr lang="en-US" dirty="0"/>
              <a:t>The idea is to develop</a:t>
            </a:r>
            <a:r>
              <a:rPr lang="zh-TW" altLang="en-US" dirty="0"/>
              <a:t> </a:t>
            </a:r>
            <a:r>
              <a:rPr lang="en-US" dirty="0">
                <a:solidFill>
                  <a:srgbClr val="0432FF"/>
                </a:solidFill>
              </a:rPr>
              <a:t>Artificial</a:t>
            </a:r>
            <a:r>
              <a:rPr lang="zh-TW" altLang="en-US" dirty="0">
                <a:solidFill>
                  <a:srgbClr val="0432FF"/>
                </a:solidFill>
              </a:rPr>
              <a:t> </a:t>
            </a:r>
            <a:r>
              <a:rPr lang="en-US" dirty="0">
                <a:solidFill>
                  <a:srgbClr val="0432FF"/>
                </a:solidFill>
              </a:rPr>
              <a:t>Neural</a:t>
            </a:r>
            <a:r>
              <a:rPr lang="zh-TW" altLang="en-US" dirty="0">
                <a:solidFill>
                  <a:srgbClr val="0432FF"/>
                </a:solidFill>
              </a:rPr>
              <a:t> </a:t>
            </a:r>
            <a:r>
              <a:rPr lang="en-US" dirty="0">
                <a:solidFill>
                  <a:srgbClr val="0432FF"/>
                </a:solidFill>
              </a:rPr>
              <a:t>Network (ANN)-</a:t>
            </a:r>
            <a:r>
              <a:rPr lang="en-US" dirty="0"/>
              <a:t>based models to automatically extract </a:t>
            </a:r>
            <a:r>
              <a:rPr lang="en-US" dirty="0">
                <a:solidFill>
                  <a:srgbClr val="00B050"/>
                </a:solidFill>
              </a:rPr>
              <a:t>relations</a:t>
            </a:r>
            <a:r>
              <a:rPr lang="zh-TW" altLang="en-US" dirty="0">
                <a:solidFill>
                  <a:srgbClr val="00B050"/>
                </a:solidFill>
              </a:rPr>
              <a:t> </a:t>
            </a:r>
            <a:r>
              <a:rPr lang="en-US" dirty="0">
                <a:solidFill>
                  <a:srgbClr val="00B050"/>
                </a:solidFill>
              </a:rPr>
              <a:t>between traffic flow and INRIX measurements</a:t>
            </a:r>
            <a:r>
              <a:rPr lang="zh-TW" altLang="en-US" dirty="0">
                <a:solidFill>
                  <a:srgbClr val="00B050"/>
                </a:solidFill>
              </a:rPr>
              <a:t> </a:t>
            </a:r>
            <a:r>
              <a:rPr lang="en-US" dirty="0"/>
              <a:t>from historical data considering temporal and spatial dependencies.</a:t>
            </a:r>
          </a:p>
          <a:p>
            <a:pPr>
              <a:lnSpc>
                <a:spcPct val="120000"/>
              </a:lnSpc>
            </a:pPr>
            <a:r>
              <a:rPr lang="en-US" altLang="zh-TW" dirty="0"/>
              <a:t>P</a:t>
            </a:r>
            <a:r>
              <a:rPr lang="en-US" dirty="0"/>
              <a:t>rovides a </a:t>
            </a:r>
            <a:r>
              <a:rPr lang="en-US" dirty="0">
                <a:solidFill>
                  <a:srgbClr val="0432FF"/>
                </a:solidFill>
              </a:rPr>
              <a:t>highly automated means</a:t>
            </a:r>
            <a:r>
              <a:rPr lang="zh-TW" altLang="en-US" dirty="0">
                <a:solidFill>
                  <a:srgbClr val="0432FF"/>
                </a:solidFill>
              </a:rPr>
              <a:t> </a:t>
            </a:r>
            <a:r>
              <a:rPr lang="en-US" dirty="0"/>
              <a:t>to process sensor data and build estimation models for </a:t>
            </a:r>
            <a:r>
              <a:rPr lang="en-US" dirty="0">
                <a:solidFill>
                  <a:srgbClr val="FF0000"/>
                </a:solidFill>
              </a:rPr>
              <a:t>Intelligent Transport Systems (ITS)</a:t>
            </a:r>
            <a:r>
              <a:rPr lang="zh-TW" altLang="en-US" dirty="0">
                <a:solidFill>
                  <a:srgbClr val="FF0000"/>
                </a:solidFill>
              </a:rPr>
              <a:t> </a:t>
            </a:r>
            <a:r>
              <a:rPr lang="en-US" altLang="zh-TW" dirty="0"/>
              <a:t>in the context of the Internet of Things (IoT) and Big Data.</a:t>
            </a:r>
            <a:endParaRPr lang="en-US" dirty="0"/>
          </a:p>
          <a:p>
            <a:pPr>
              <a:lnSpc>
                <a:spcPct val="12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0106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CB72B-B131-154F-877E-AEFB00F142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8414" y="2164836"/>
            <a:ext cx="5966490" cy="673874"/>
          </a:xfrm>
        </p:spPr>
        <p:txBody>
          <a:bodyPr/>
          <a:lstStyle/>
          <a:p>
            <a:pPr algn="ctr"/>
            <a:r>
              <a:rPr lang="en-US" altLang="zh-TW" sz="3200" dirty="0"/>
              <a:t>Backgrounds</a:t>
            </a:r>
            <a:endParaRPr lang="en-US" sz="3200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41B55A-DB9D-4443-B634-D46422DCCA2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FB2CF90B-63BC-6544-9FB4-A72410329261}" type="datetime1">
              <a:rPr lang="sv-SE" smtClean="0"/>
              <a:t>2021-05-02</a:t>
            </a:fld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F0AF96-D9AA-7345-8F7C-2E0E27AF5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8348D-F2D3-AB47-AE2A-1D59B1E58D64}" type="slidenum">
              <a:rPr lang="en-GB" smtClean="0"/>
              <a:pPr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0615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BCD5F-D3EB-B141-A535-0CBEC568C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Traffic State Variables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588FAD0-C31A-C345-BAEC-6A35CB767B29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FB2CF90B-63BC-6544-9FB4-A72410329261}" type="datetime1">
              <a:rPr lang="sv-SE" smtClean="0"/>
              <a:t>2021-05-03</a:t>
            </a:fld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467C23-7EAF-CE49-A242-B3D0DE03D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8348D-F2D3-AB47-AE2A-1D59B1E58D64}" type="slidenum">
              <a:rPr lang="en-GB" smtClean="0"/>
              <a:pPr/>
              <a:t>7</a:t>
            </a:fld>
            <a:endParaRPr lang="en-GB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4EEFDB4-A43B-E54B-9B8A-85D65DC603F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060463" y="925626"/>
            <a:ext cx="7559674" cy="3733308"/>
          </a:xfrm>
        </p:spPr>
        <p:txBody>
          <a:bodyPr/>
          <a:lstStyle/>
          <a:p>
            <a:pPr marL="0" indent="0">
              <a:lnSpc>
                <a:spcPct val="120000"/>
              </a:lnSpc>
              <a:spcBef>
                <a:spcPts val="600"/>
              </a:spcBef>
              <a:buNone/>
            </a:pPr>
            <a:r>
              <a:rPr lang="en-US" altLang="zh-TW" dirty="0"/>
              <a:t>Three </a:t>
            </a:r>
            <a:r>
              <a:rPr lang="en-US" altLang="zh-TW" dirty="0">
                <a:solidFill>
                  <a:srgbClr val="0432FF"/>
                </a:solidFill>
              </a:rPr>
              <a:t>traffic state variables </a:t>
            </a:r>
            <a:r>
              <a:rPr lang="en-US" altLang="zh-TW" dirty="0"/>
              <a:t>are widely used to describe the traffic flow conditions on the highway.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US" altLang="zh-TW" b="1" dirty="0"/>
              <a:t>Traffic Flow </a:t>
            </a:r>
            <a:r>
              <a:rPr lang="en-US" altLang="zh-TW" dirty="0"/>
              <a:t>(</a:t>
            </a:r>
            <a:r>
              <a:rPr lang="en-US" altLang="zh-TW" dirty="0" err="1"/>
              <a:t>veh</a:t>
            </a:r>
            <a:r>
              <a:rPr lang="en-US" altLang="zh-TW" dirty="0"/>
              <a:t>/h): The number of vehicles traveling through a particular point on the road per unit of time.</a:t>
            </a:r>
            <a:r>
              <a:rPr lang="zh-TW" altLang="en-US" dirty="0"/>
              <a:t> </a:t>
            </a:r>
            <a:endParaRPr lang="en-US" altLang="zh-TW" dirty="0"/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US" altLang="zh-TW" b="1" dirty="0"/>
              <a:t>Speed</a:t>
            </a:r>
            <a:r>
              <a:rPr lang="en-US" altLang="zh-TW" dirty="0"/>
              <a:t> (km/h): Average speed of vehicles.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US" altLang="zh-TW" b="1" dirty="0"/>
              <a:t>Density</a:t>
            </a:r>
            <a:r>
              <a:rPr lang="en-US" altLang="zh-TW" dirty="0"/>
              <a:t> (</a:t>
            </a:r>
            <a:r>
              <a:rPr lang="en-US" altLang="zh-TW" dirty="0" err="1"/>
              <a:t>veh</a:t>
            </a:r>
            <a:r>
              <a:rPr lang="en-US" altLang="zh-TW" dirty="0"/>
              <a:t>/km): The number of vehicles per unit of distance.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1422B4F-E806-E247-A5DC-C6D3F4A6B9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6583" y="3175431"/>
            <a:ext cx="2226600" cy="189156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187BF25-FA15-2249-BE21-75E68F85C384}"/>
              </a:ext>
            </a:extLst>
          </p:cNvPr>
          <p:cNvSpPr txBox="1"/>
          <p:nvPr/>
        </p:nvSpPr>
        <p:spPr>
          <a:xfrm>
            <a:off x="5525163" y="3897316"/>
            <a:ext cx="317975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Figure: </a:t>
            </a:r>
            <a:r>
              <a:rPr lang="en-US" altLang="zh-TW" sz="1200" dirty="0"/>
              <a:t>Example</a:t>
            </a:r>
            <a:r>
              <a:rPr lang="zh-TW" altLang="en-US" sz="1200" dirty="0"/>
              <a:t> </a:t>
            </a:r>
            <a:r>
              <a:rPr lang="en-US" altLang="zh-TW" sz="1200" dirty="0"/>
              <a:t>of</a:t>
            </a:r>
            <a:r>
              <a:rPr lang="zh-TW" altLang="en-US" sz="1200" dirty="0"/>
              <a:t> </a:t>
            </a:r>
            <a:r>
              <a:rPr lang="en-US" altLang="zh-TW" sz="1200" dirty="0"/>
              <a:t>flow-speed</a:t>
            </a:r>
            <a:r>
              <a:rPr lang="zh-TW" altLang="en-US" sz="1200" dirty="0"/>
              <a:t> </a:t>
            </a:r>
            <a:r>
              <a:rPr lang="en-US" altLang="zh-TW" sz="1200" dirty="0"/>
              <a:t>relation.</a:t>
            </a:r>
            <a:endParaRPr lang="en-US" sz="1200" dirty="0"/>
          </a:p>
          <a:p>
            <a:r>
              <a:rPr lang="en-US" sz="800" dirty="0"/>
              <a:t>Reprinted from </a:t>
            </a:r>
            <a:r>
              <a:rPr lang="en-US" sz="800" i="1" dirty="0"/>
              <a:t>K. </a:t>
            </a:r>
            <a:r>
              <a:rPr lang="en-US" sz="800" i="1" dirty="0" err="1"/>
              <a:t>Anuar</a:t>
            </a:r>
            <a:r>
              <a:rPr lang="en-US" sz="800" i="1" dirty="0"/>
              <a:t>, F. </a:t>
            </a:r>
            <a:r>
              <a:rPr lang="en-US" sz="800" i="1" dirty="0" err="1"/>
              <a:t>Habtemichael</a:t>
            </a:r>
            <a:r>
              <a:rPr lang="en-US" sz="800" i="1" dirty="0"/>
              <a:t>, and M. Cetin, “Estimating traffic flow</a:t>
            </a:r>
            <a:r>
              <a:rPr lang="zh-TW" altLang="en-US" sz="800" i="1" dirty="0"/>
              <a:t> </a:t>
            </a:r>
            <a:r>
              <a:rPr lang="en-US" sz="800" i="1" dirty="0"/>
              <a:t>rate</a:t>
            </a:r>
            <a:r>
              <a:rPr lang="zh-TW" altLang="en-US" sz="800" i="1" dirty="0"/>
              <a:t> </a:t>
            </a:r>
            <a:r>
              <a:rPr lang="en-US" sz="800" i="1" dirty="0"/>
              <a:t>on freeways from probe vehicle data and fundamental diagram,” in</a:t>
            </a:r>
            <a:r>
              <a:rPr lang="zh-TW" altLang="en-US" sz="800" i="1" dirty="0"/>
              <a:t> </a:t>
            </a:r>
            <a:r>
              <a:rPr lang="en-US" sz="800" i="1" dirty="0"/>
              <a:t>2015 IEEE 18th International Conference on Intelligent Transportation</a:t>
            </a:r>
            <a:r>
              <a:rPr lang="zh-TW" altLang="en-US" sz="800" i="1" dirty="0"/>
              <a:t> </a:t>
            </a:r>
            <a:r>
              <a:rPr lang="en-US" sz="800" i="1" dirty="0"/>
              <a:t>Systems. IEEE, 2015, Conference Proceedings. ISBN 1467365963 pp.</a:t>
            </a:r>
            <a:r>
              <a:rPr lang="zh-TW" altLang="en-US" sz="800" i="1" dirty="0"/>
              <a:t> </a:t>
            </a:r>
            <a:r>
              <a:rPr lang="en-US" sz="800" i="1" dirty="0"/>
              <a:t>2921–2926.</a:t>
            </a:r>
          </a:p>
        </p:txBody>
      </p:sp>
    </p:spTree>
    <p:extLst>
      <p:ext uri="{BB962C8B-B14F-4D97-AF65-F5344CB8AC3E}">
        <p14:creationId xmlns:p14="http://schemas.microsoft.com/office/powerpoint/2010/main" val="2266522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B3851-2076-9647-94B4-9EBB0730D5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Sensor</a:t>
            </a:r>
            <a:r>
              <a:rPr lang="zh-TW" altLang="en-US" dirty="0"/>
              <a:t> </a:t>
            </a:r>
            <a:r>
              <a:rPr lang="en-US" altLang="zh-TW" dirty="0"/>
              <a:t>D</a:t>
            </a:r>
            <a:r>
              <a:rPr lang="en-US" dirty="0"/>
              <a:t>ata</a:t>
            </a:r>
            <a:r>
              <a:rPr lang="zh-TW" altLang="en-US" dirty="0"/>
              <a:t> </a:t>
            </a:r>
            <a:r>
              <a:rPr lang="en-US" altLang="zh-TW" dirty="0"/>
              <a:t>Types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6DD449-679C-A84E-8C92-98AF9AD5FCB3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FB2CF90B-63BC-6544-9FB4-A72410329261}" type="datetime1">
              <a:rPr lang="sv-SE" smtClean="0"/>
              <a:t>2021-05-02</a:t>
            </a:fld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181E24-BE46-A241-B336-B6FC857C03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8348D-F2D3-AB47-AE2A-1D59B1E58D64}" type="slidenum">
              <a:rPr lang="en-GB" smtClean="0"/>
              <a:pPr/>
              <a:t>8</a:t>
            </a:fld>
            <a:endParaRPr lang="en-GB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15BA72E-9A76-114D-80F1-F1F50647F1D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062000" y="1050085"/>
            <a:ext cx="7559674" cy="3674315"/>
          </a:xfrm>
        </p:spPr>
        <p:txBody>
          <a:bodyPr/>
          <a:lstStyle/>
          <a:p>
            <a:pPr marL="0" indent="0">
              <a:lnSpc>
                <a:spcPct val="120000"/>
              </a:lnSpc>
              <a:buNone/>
            </a:pPr>
            <a:r>
              <a:rPr lang="en-US" dirty="0"/>
              <a:t>The </a:t>
            </a:r>
            <a:r>
              <a:rPr lang="en-US" dirty="0">
                <a:solidFill>
                  <a:srgbClr val="0432FF"/>
                </a:solidFill>
              </a:rPr>
              <a:t>traffic measurement data </a:t>
            </a:r>
            <a:r>
              <a:rPr lang="en-US" dirty="0"/>
              <a:t>can be grouped into </a:t>
            </a:r>
            <a:r>
              <a:rPr lang="en-US" dirty="0">
                <a:solidFill>
                  <a:srgbClr val="FF0000"/>
                </a:solidFill>
              </a:rPr>
              <a:t>two categories </a:t>
            </a:r>
            <a:r>
              <a:rPr lang="en-US" dirty="0"/>
              <a:t>based on the ways they are collected.</a:t>
            </a:r>
          </a:p>
          <a:p>
            <a:pPr>
              <a:lnSpc>
                <a:spcPct val="120000"/>
              </a:lnSpc>
            </a:pPr>
            <a:r>
              <a:rPr lang="en-US" b="1" dirty="0"/>
              <a:t>Stationary Data</a:t>
            </a:r>
            <a:r>
              <a:rPr lang="en-US" dirty="0"/>
              <a:t>: 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Collected by </a:t>
            </a:r>
            <a:r>
              <a:rPr lang="en-US" dirty="0">
                <a:solidFill>
                  <a:srgbClr val="0432FF"/>
                </a:solidFill>
              </a:rPr>
              <a:t>fixed-location sensors </a:t>
            </a:r>
            <a:r>
              <a:rPr lang="en-US" dirty="0"/>
              <a:t>installed on highways, e.g., inductive loop and radar detector.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Can provide </a:t>
            </a:r>
            <a:r>
              <a:rPr lang="en-US" altLang="zh-TW" dirty="0"/>
              <a:t>measures</a:t>
            </a:r>
            <a:r>
              <a:rPr lang="zh-TW" altLang="en-US" dirty="0"/>
              <a:t> </a:t>
            </a:r>
            <a:r>
              <a:rPr lang="en-US" altLang="zh-TW" dirty="0"/>
              <a:t>of</a:t>
            </a:r>
            <a:r>
              <a:rPr lang="zh-TW" altLang="en-US" dirty="0"/>
              <a:t> </a:t>
            </a:r>
            <a:r>
              <a:rPr lang="en-US" dirty="0">
                <a:solidFill>
                  <a:srgbClr val="00B050"/>
                </a:solidFill>
              </a:rPr>
              <a:t>traffic flow </a:t>
            </a:r>
            <a:r>
              <a:rPr lang="en-US" dirty="0"/>
              <a:t>and </a:t>
            </a:r>
            <a:r>
              <a:rPr lang="en-US" dirty="0">
                <a:solidFill>
                  <a:srgbClr val="00B050"/>
                </a:solidFill>
              </a:rPr>
              <a:t>speed</a:t>
            </a:r>
            <a:r>
              <a:rPr lang="en-US" dirty="0"/>
              <a:t> at the same time.</a:t>
            </a:r>
          </a:p>
          <a:p>
            <a:pPr>
              <a:lnSpc>
                <a:spcPct val="120000"/>
              </a:lnSpc>
            </a:pPr>
            <a:r>
              <a:rPr lang="en-US" b="1" dirty="0"/>
              <a:t>Mobile Data</a:t>
            </a:r>
            <a:r>
              <a:rPr lang="en-US" dirty="0"/>
              <a:t>: 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Collected by </a:t>
            </a:r>
            <a:r>
              <a:rPr lang="en-US" dirty="0">
                <a:solidFill>
                  <a:srgbClr val="0432FF"/>
                </a:solidFill>
              </a:rPr>
              <a:t>on-vehicle sensors</a:t>
            </a:r>
            <a:r>
              <a:rPr lang="en-US" dirty="0"/>
              <a:t>, e.g., GPS-enabled smartphones and navigation systems.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Has </a:t>
            </a:r>
            <a:r>
              <a:rPr lang="en-US" dirty="0">
                <a:solidFill>
                  <a:srgbClr val="00B050"/>
                </a:solidFill>
              </a:rPr>
              <a:t>broader spatial coverage </a:t>
            </a:r>
            <a:r>
              <a:rPr lang="en-US" dirty="0"/>
              <a:t>but cannot provide direct measures of </a:t>
            </a:r>
            <a:r>
              <a:rPr lang="en-US" dirty="0">
                <a:solidFill>
                  <a:srgbClr val="FF0000"/>
                </a:solidFill>
              </a:rPr>
              <a:t>traffic flow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92436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ADB3F-15DE-1D4F-9BB7-09221AAAC0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Traffic State Estimation</a:t>
            </a:r>
            <a:r>
              <a:rPr lang="zh-TW" altLang="en-US" dirty="0"/>
              <a:t> </a:t>
            </a:r>
            <a:r>
              <a:rPr lang="en-US" altLang="zh-TW" dirty="0"/>
              <a:t>(TSE) and Imputation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22FFBD5-4DF8-FB40-82E3-A03F6ED1557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FB2CF90B-63BC-6544-9FB4-A72410329261}" type="datetime1">
              <a:rPr lang="sv-SE" smtClean="0"/>
              <a:t>2021-05-02</a:t>
            </a:fld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46B186-3CEC-204B-9FCC-3491D9592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8348D-F2D3-AB47-AE2A-1D59B1E58D64}" type="slidenum">
              <a:rPr lang="en-GB" smtClean="0"/>
              <a:pPr/>
              <a:t>9</a:t>
            </a:fld>
            <a:endParaRPr lang="en-GB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49CD9F7-0A8F-0547-8476-B9222572529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053646" y="1038186"/>
            <a:ext cx="7559674" cy="36120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b="1" dirty="0"/>
              <a:t>TSE</a:t>
            </a:r>
            <a:r>
              <a:rPr lang="en-US" dirty="0"/>
              <a:t> aims to estimate the </a:t>
            </a:r>
            <a:r>
              <a:rPr lang="en-US" dirty="0">
                <a:solidFill>
                  <a:srgbClr val="0432FF"/>
                </a:solidFill>
              </a:rPr>
              <a:t>unobserved traffic state variables </a:t>
            </a:r>
            <a:r>
              <a:rPr lang="en-US" dirty="0"/>
              <a:t>using</a:t>
            </a:r>
            <a:r>
              <a:rPr lang="zh-TW" altLang="en-US" dirty="0"/>
              <a:t> </a:t>
            </a:r>
            <a:r>
              <a:rPr lang="en-US" dirty="0">
                <a:solidFill>
                  <a:srgbClr val="00B050"/>
                </a:solidFill>
              </a:rPr>
              <a:t>partially observed </a:t>
            </a:r>
            <a:r>
              <a:rPr lang="en-US" altLang="zh-TW" dirty="0">
                <a:solidFill>
                  <a:srgbClr val="00B050"/>
                </a:solidFill>
              </a:rPr>
              <a:t>and</a:t>
            </a:r>
            <a:r>
              <a:rPr lang="zh-TW" altLang="en-US" dirty="0">
                <a:solidFill>
                  <a:srgbClr val="00B050"/>
                </a:solidFill>
              </a:rPr>
              <a:t> </a:t>
            </a:r>
            <a:r>
              <a:rPr lang="en-US" altLang="zh-TW" dirty="0">
                <a:solidFill>
                  <a:srgbClr val="00B050"/>
                </a:solidFill>
              </a:rPr>
              <a:t>noisy</a:t>
            </a:r>
            <a:r>
              <a:rPr lang="zh-TW" altLang="en-US" dirty="0">
                <a:solidFill>
                  <a:srgbClr val="00B050"/>
                </a:solidFill>
              </a:rPr>
              <a:t> </a:t>
            </a:r>
            <a:r>
              <a:rPr lang="en-US" dirty="0">
                <a:solidFill>
                  <a:srgbClr val="00B050"/>
                </a:solidFill>
              </a:rPr>
              <a:t>traffic data </a:t>
            </a:r>
            <a:r>
              <a:rPr lang="en-US" dirty="0"/>
              <a:t>in regions where stationary sensors are absent</a:t>
            </a:r>
            <a:r>
              <a:rPr lang="en-US" altLang="zh-TW" dirty="0"/>
              <a:t>.</a:t>
            </a:r>
          </a:p>
          <a:p>
            <a:pPr>
              <a:lnSpc>
                <a:spcPct val="110000"/>
              </a:lnSpc>
            </a:pPr>
            <a:r>
              <a:rPr lang="en-US" altLang="zh-TW" b="1" dirty="0"/>
              <a:t>I</a:t>
            </a:r>
            <a:r>
              <a:rPr lang="en-US" b="1" dirty="0"/>
              <a:t>mputation</a:t>
            </a:r>
            <a:r>
              <a:rPr lang="zh-TW" altLang="en-US" dirty="0"/>
              <a:t> </a:t>
            </a:r>
            <a:r>
              <a:rPr lang="en-US" altLang="zh-TW" dirty="0"/>
              <a:t>aims</a:t>
            </a:r>
            <a:r>
              <a:rPr lang="zh-TW" altLang="en-US" dirty="0"/>
              <a:t> </a:t>
            </a:r>
            <a:r>
              <a:rPr lang="en-US" altLang="zh-TW" dirty="0"/>
              <a:t>to</a:t>
            </a:r>
            <a:r>
              <a:rPr lang="zh-TW" altLang="en-US" dirty="0"/>
              <a:t> </a:t>
            </a:r>
            <a:r>
              <a:rPr lang="en-US" dirty="0"/>
              <a:t>imput</a:t>
            </a:r>
            <a:r>
              <a:rPr lang="en-US" altLang="zh-TW" dirty="0"/>
              <a:t>e</a:t>
            </a:r>
            <a:r>
              <a:rPr lang="en-US" dirty="0"/>
              <a:t> </a:t>
            </a:r>
            <a:r>
              <a:rPr lang="en-US" dirty="0">
                <a:solidFill>
                  <a:srgbClr val="0432FF"/>
                </a:solidFill>
              </a:rPr>
              <a:t>traffic</a:t>
            </a:r>
            <a:r>
              <a:rPr lang="zh-TW" altLang="en-US" dirty="0">
                <a:solidFill>
                  <a:srgbClr val="0432FF"/>
                </a:solidFill>
              </a:rPr>
              <a:t> </a:t>
            </a:r>
            <a:r>
              <a:rPr lang="en-US" dirty="0">
                <a:solidFill>
                  <a:srgbClr val="0432FF"/>
                </a:solidFill>
              </a:rPr>
              <a:t>data</a:t>
            </a:r>
            <a:r>
              <a:rPr lang="en-US" altLang="zh-TW" dirty="0">
                <a:solidFill>
                  <a:srgbClr val="0432FF"/>
                </a:solidFill>
              </a:rPr>
              <a:t>sets</a:t>
            </a:r>
            <a:r>
              <a:rPr lang="en-US" dirty="0">
                <a:solidFill>
                  <a:srgbClr val="0432FF"/>
                </a:solidFill>
              </a:rPr>
              <a:t> </a:t>
            </a:r>
            <a:r>
              <a:rPr lang="en-US" dirty="0"/>
              <a:t>collected from locations where </a:t>
            </a:r>
            <a:r>
              <a:rPr lang="en-US" altLang="zh-TW" dirty="0"/>
              <a:t>the</a:t>
            </a:r>
            <a:r>
              <a:rPr lang="zh-TW" altLang="en-US" dirty="0"/>
              <a:t> </a:t>
            </a:r>
            <a:r>
              <a:rPr lang="en-US" altLang="zh-TW" dirty="0"/>
              <a:t>traffic</a:t>
            </a:r>
            <a:r>
              <a:rPr lang="zh-TW" altLang="en-US" dirty="0"/>
              <a:t> </a:t>
            </a:r>
            <a:r>
              <a:rPr lang="en-US" altLang="zh-TW" dirty="0"/>
              <a:t>state</a:t>
            </a:r>
            <a:r>
              <a:rPr lang="zh-TW" altLang="en-US" dirty="0"/>
              <a:t> </a:t>
            </a:r>
            <a:r>
              <a:rPr lang="en-US" altLang="zh-TW" dirty="0"/>
              <a:t>variables</a:t>
            </a:r>
            <a:r>
              <a:rPr lang="zh-TW" altLang="en-US" dirty="0"/>
              <a:t> </a:t>
            </a:r>
            <a:r>
              <a:rPr lang="en-US" altLang="zh-TW" dirty="0"/>
              <a:t>are</a:t>
            </a:r>
            <a:r>
              <a:rPr lang="zh-TW" altLang="en-US" dirty="0"/>
              <a:t> </a:t>
            </a:r>
            <a:r>
              <a:rPr lang="en-US" altLang="zh-TW" dirty="0"/>
              <a:t>observed</a:t>
            </a:r>
            <a:r>
              <a:rPr lang="zh-TW" altLang="en-US" dirty="0"/>
              <a:t> </a:t>
            </a:r>
            <a:r>
              <a:rPr lang="en-US" dirty="0"/>
              <a:t>but suffer</a:t>
            </a:r>
            <a:r>
              <a:rPr lang="zh-TW" altLang="en-US" dirty="0"/>
              <a:t> </a:t>
            </a:r>
            <a:r>
              <a:rPr lang="en-US" dirty="0"/>
              <a:t>from </a:t>
            </a:r>
            <a:r>
              <a:rPr lang="en-US" dirty="0">
                <a:solidFill>
                  <a:srgbClr val="FF0000"/>
                </a:solidFill>
              </a:rPr>
              <a:t>missing or corrupted data</a:t>
            </a:r>
            <a:r>
              <a:rPr lang="en-US" dirty="0"/>
              <a:t>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EB1B5D2-E448-354E-91A2-4B5ECA12E5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5041" y="2436876"/>
            <a:ext cx="4273917" cy="257138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25F4259-F86B-884A-A50E-869103CEC85A}"/>
              </a:ext>
            </a:extLst>
          </p:cNvPr>
          <p:cNvSpPr txBox="1"/>
          <p:nvPr/>
        </p:nvSpPr>
        <p:spPr>
          <a:xfrm>
            <a:off x="6222528" y="4421462"/>
            <a:ext cx="260617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Figure</a:t>
            </a:r>
            <a:r>
              <a:rPr lang="en-US" altLang="zh-TW" sz="1050" dirty="0"/>
              <a:t>:</a:t>
            </a:r>
            <a:r>
              <a:rPr lang="en-US" sz="1050" dirty="0"/>
              <a:t> Relation </a:t>
            </a:r>
            <a:r>
              <a:rPr lang="en-US" altLang="zh-TW" sz="1050" dirty="0"/>
              <a:t>between</a:t>
            </a:r>
            <a:r>
              <a:rPr lang="en-US" sz="1050" dirty="0"/>
              <a:t> traffic data and traffic state</a:t>
            </a:r>
            <a:r>
              <a:rPr lang="en-US" altLang="zh-TW" sz="1050" dirty="0"/>
              <a:t>s</a:t>
            </a:r>
            <a:r>
              <a:rPr lang="en-US" sz="1050" dirty="0"/>
              <a:t> in the space-time domain.</a:t>
            </a:r>
          </a:p>
        </p:txBody>
      </p:sp>
    </p:spTree>
    <p:extLst>
      <p:ext uri="{BB962C8B-B14F-4D97-AF65-F5344CB8AC3E}">
        <p14:creationId xmlns:p14="http://schemas.microsoft.com/office/powerpoint/2010/main" val="467762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" val="fcb025ba9a6ccf8fed139b5222f2a63b17a4791"/>
</p:tagLst>
</file>

<file path=ppt/theme/theme1.xml><?xml version="1.0" encoding="utf-8"?>
<a:theme xmlns:a="http://schemas.openxmlformats.org/drawingml/2006/main" name="KTH_PPT-mall">
  <a:themeElements>
    <a:clrScheme name="KTH">
      <a:dk1>
        <a:srgbClr val="000000"/>
      </a:dk1>
      <a:lt1>
        <a:srgbClr val="FFFFFF"/>
      </a:lt1>
      <a:dk2>
        <a:srgbClr val="65656C"/>
      </a:dk2>
      <a:lt2>
        <a:srgbClr val="838389"/>
      </a:lt2>
      <a:accent1>
        <a:srgbClr val="1954A6"/>
      </a:accent1>
      <a:accent2>
        <a:srgbClr val="5E87C0"/>
      </a:accent2>
      <a:accent3>
        <a:srgbClr val="2091C3"/>
      </a:accent3>
      <a:accent4>
        <a:srgbClr val="D02F80"/>
      </a:accent4>
      <a:accent5>
        <a:srgbClr val="D95999"/>
      </a:accent5>
      <a:accent6>
        <a:srgbClr val="61922E"/>
      </a:accent6>
      <a:hlink>
        <a:srgbClr val="65656C"/>
      </a:hlink>
      <a:folHlink>
        <a:srgbClr val="838389"/>
      </a:folHlink>
    </a:clrScheme>
    <a:fontScheme name="Anpassat 25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85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KTH_PPT template 2014 flerfärgade_16_9_181002" id="{C2C482A2-B64F-1641-B856-45C1E0D0B04B}" vid="{B7923EE1-B23C-9F4E-BE98-4BD0CF59DB92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KTH_PPT template 2014 blue_16_9_181002 (002)</Template>
  <TotalTime>62326</TotalTime>
  <Words>1894</Words>
  <Application>Microsoft Macintosh PowerPoint</Application>
  <PresentationFormat>On-screen Show (16:9)</PresentationFormat>
  <Paragraphs>233</Paragraphs>
  <Slides>34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2" baseType="lpstr">
      <vt:lpstr>PMingLiU</vt:lpstr>
      <vt:lpstr>Systemtypsnitt</vt:lpstr>
      <vt:lpstr>Arial</vt:lpstr>
      <vt:lpstr>Calibri</vt:lpstr>
      <vt:lpstr>Cambria Math</vt:lpstr>
      <vt:lpstr>Times New Roman</vt:lpstr>
      <vt:lpstr>Wingdings</vt:lpstr>
      <vt:lpstr>KTH_PPT-mall</vt:lpstr>
      <vt:lpstr>Thesis Presentation Machine Learning-Based Data-Driven Traffic Flow Estimation from Mobile Data </vt:lpstr>
      <vt:lpstr>Contents</vt:lpstr>
      <vt:lpstr>Introduction</vt:lpstr>
      <vt:lpstr>Background &amp; Problems</vt:lpstr>
      <vt:lpstr>Goal and Purpose</vt:lpstr>
      <vt:lpstr>Backgrounds</vt:lpstr>
      <vt:lpstr>Traffic State Variables</vt:lpstr>
      <vt:lpstr>Sensor Data Types</vt:lpstr>
      <vt:lpstr>Traffic State Estimation (TSE) and Imputation</vt:lpstr>
      <vt:lpstr>Related Works</vt:lpstr>
      <vt:lpstr>Datasets and Methodology</vt:lpstr>
      <vt:lpstr>Datasets</vt:lpstr>
      <vt:lpstr>Mobile Data: INRIX</vt:lpstr>
      <vt:lpstr>Stationary Data: Motorway Control System (MCS)</vt:lpstr>
      <vt:lpstr>Training &amp; Test Datasets</vt:lpstr>
      <vt:lpstr>Data Preparation</vt:lpstr>
      <vt:lpstr>Feature Engineering: One-hot Encoding</vt:lpstr>
      <vt:lpstr>Feature Scaling: Standardization</vt:lpstr>
      <vt:lpstr>Baseline Model</vt:lpstr>
      <vt:lpstr>ANN Model Structure</vt:lpstr>
      <vt:lpstr>ANN Models</vt:lpstr>
      <vt:lpstr>Performance Evaluation</vt:lpstr>
      <vt:lpstr>Results</vt:lpstr>
      <vt:lpstr>Data Preparation: Smoothing</vt:lpstr>
      <vt:lpstr>Data Preparation: Shifting</vt:lpstr>
      <vt:lpstr>Data Preparation: Feature Standardization</vt:lpstr>
      <vt:lpstr>Model Training: Baseline Model vs. ANN Model</vt:lpstr>
      <vt:lpstr>Model Training: ANN with Temporal Dependency</vt:lpstr>
      <vt:lpstr>Traffic Flow Estimations</vt:lpstr>
      <vt:lpstr>Traffic Flow Estimations: Comparison</vt:lpstr>
      <vt:lpstr>Traffic Flow Estimations: RMSE</vt:lpstr>
      <vt:lpstr>Estimated Flows on South Segment in a Day</vt:lpstr>
      <vt:lpstr>Estimated Flow on North Segment in a Day</vt:lpstr>
      <vt:lpstr>Discussion</vt:lpstr>
    </vt:vector>
  </TitlesOfParts>
  <Company>KTH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Malin Söderkvist</dc:creator>
  <cp:lastModifiedBy>Microsoft Office User</cp:lastModifiedBy>
  <cp:revision>1578</cp:revision>
  <cp:lastPrinted>2013-05-27T09:10:21Z</cp:lastPrinted>
  <dcterms:created xsi:type="dcterms:W3CDTF">2019-02-11T09:39:15Z</dcterms:created>
  <dcterms:modified xsi:type="dcterms:W3CDTF">2021-05-04T14:07:55Z</dcterms:modified>
</cp:coreProperties>
</file>